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12.svg" ContentType="image/svg+xml"/>
  <Override PartName="/ppt/media/image13.svg" ContentType="image/svg+xml"/>
  <Override PartName="/ppt/media/image15.svg" ContentType="image/svg+xml"/>
  <Override PartName="/ppt/media/image16.svg" ContentType="image/svg+xml"/>
  <Override PartName="/ppt/media/image18.svg" ContentType="image/svg+xml"/>
  <Override PartName="/ppt/media/image19.svg" ContentType="image/svg+xml"/>
  <Override PartName="/ppt/media/image20.svg" ContentType="image/svg+xml"/>
  <Override PartName="/ppt/media/image25.svg" ContentType="image/svg+xml"/>
  <Override PartName="/ppt/media/image27.svg" ContentType="image/svg+xml"/>
  <Override PartName="/ppt/media/image3.svg" ContentType="image/svg+xml"/>
  <Override PartName="/ppt/media/image31.svg" ContentType="image/svg+xml"/>
  <Override PartName="/ppt/media/image33.svg" ContentType="image/svg+xml"/>
  <Override PartName="/ppt/media/image34.svg" ContentType="image/svg+xml"/>
  <Override PartName="/ppt/media/image5.svg" ContentType="image/svg+xml"/>
  <Override PartName="/ppt/media/image7.svg" ContentType="image/svg+xml"/>
  <Override PartName="/ppt/media/image8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8"/>
  </p:handoutMasterIdLst>
  <p:sldIdLst>
    <p:sldId id="256" r:id="rId3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  <p:sldId id="266" r:id="rId17"/>
    <p:sldId id="271" r:id="rId18"/>
    <p:sldId id="273" r:id="rId19"/>
    <p:sldId id="274" r:id="rId20"/>
    <p:sldId id="275" r:id="rId21"/>
    <p:sldId id="276" r:id="rId22"/>
    <p:sldId id="278" r:id="rId23"/>
    <p:sldId id="279" r:id="rId24"/>
    <p:sldId id="280" r:id="rId25"/>
    <p:sldId id="281" r:id="rId26"/>
    <p:sldId id="282" r:id="rId27"/>
  </p:sldIdLst>
  <p:sldSz cx="12192000" cy="6858000"/>
  <p:notesSz cx="6858000" cy="9144000"/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228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tags" Target="tags/tag90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handoutMaster" Target="handoutMasters/handoutMaster1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svg>
</file>

<file path=ppt/media/image13.svg>
</file>

<file path=ppt/media/image14.png>
</file>

<file path=ppt/media/image15.svg>
</file>

<file path=ppt/media/image16.svg>
</file>

<file path=ppt/media/image17.png>
</file>

<file path=ppt/media/image18.svg>
</file>

<file path=ppt/media/image19.sv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svg>
</file>

<file path=ppt/media/image30.png>
</file>

<file path=ppt/media/image31.svg>
</file>

<file path=ppt/media/image32.png>
</file>

<file path=ppt/media/image33.svg>
</file>

<file path=ppt/media/image34.svg>
</file>

<file path=ppt/media/image4.png>
</file>

<file path=ppt/media/image5.svg>
</file>

<file path=ppt/media/image6.png>
</file>

<file path=ppt/media/image7.sv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幻灯片</a:t>
            </a:r>
            <a:r>
              <a:rPr lang="en-US" altLang="zh-CN"/>
              <a:t> 3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使命</a:t>
            </a:r>
            <a:endParaRPr lang="zh-CN" altLang="en-US"/>
          </a:p>
          <a:p>
            <a:r>
              <a:rPr lang="zh-CN" altLang="en-US"/>
              <a:t>使命阐述：帮助</a:t>
            </a:r>
            <a:r>
              <a:rPr lang="en-US" altLang="zh-CN"/>
              <a:t> 4 - 18 </a:t>
            </a:r>
            <a:r>
              <a:rPr lang="zh-CN" altLang="en-US"/>
              <a:t>岁喜欢独立思考、发挥想象、有开创性思维的青少年儿童建立系统的天体物理思维，提升对自然规律的深刻认知，激发学习兴趣与探索动力，打破传统物理学习中依赖抽象公式和简化模型的局限，让学生直观理解真实天体数据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4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使命口号</a:t>
            </a:r>
            <a:endParaRPr lang="zh-CN" altLang="en-US"/>
          </a:p>
          <a:p>
            <a:r>
              <a:rPr lang="zh-CN" altLang="en-US"/>
              <a:t>展示口号：</a:t>
            </a:r>
            <a:r>
              <a:rPr lang="en-US" altLang="zh-CN"/>
              <a:t>“</a:t>
            </a:r>
            <a:r>
              <a:rPr lang="zh-CN" altLang="en-US"/>
              <a:t>小小宇宙观察家，开启宇宙探索新征程</a:t>
            </a:r>
            <a:r>
              <a:rPr lang="en-US" altLang="zh-CN"/>
              <a:t>”</a:t>
            </a:r>
            <a:endParaRPr lang="en-US" altLang="zh-CN"/>
          </a:p>
          <a:p>
            <a:r>
              <a:rPr lang="zh-CN" altLang="en-US"/>
              <a:t>幻灯片</a:t>
            </a:r>
            <a:r>
              <a:rPr lang="en-US" altLang="zh-CN"/>
              <a:t> 5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目标用户</a:t>
            </a:r>
            <a:endParaRPr lang="zh-CN" altLang="en-US"/>
          </a:p>
          <a:p>
            <a:r>
              <a:rPr lang="zh-CN" altLang="en-US"/>
              <a:t>目标用户画像：明确为</a:t>
            </a:r>
            <a:r>
              <a:rPr lang="en-US" altLang="zh-CN"/>
              <a:t> 4 - 18 </a:t>
            </a:r>
            <a:r>
              <a:rPr lang="zh-CN" altLang="en-US"/>
              <a:t>岁具有独立思考、创新思维的青少年儿童。</a:t>
            </a:r>
            <a:endParaRPr lang="zh-CN" altLang="en-US"/>
          </a:p>
          <a:p>
            <a:r>
              <a:rPr lang="zh-CN" altLang="en-US"/>
              <a:t>需求分析：该年龄段孩子对世界充满好奇，渴望探索未知，传统学习方式无法满足其对宇宙直观认知的需求，本产品提供互动性和趣味性强的学习体验。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6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如何获得用户</a:t>
            </a:r>
            <a:endParaRPr lang="zh-CN" altLang="en-US"/>
          </a:p>
          <a:p>
            <a:r>
              <a:rPr lang="zh-CN" altLang="en-US"/>
              <a:t>线上推广：通过社交媒体平台（如微信、微博、抖音）发布产品宣传视频、图片和文章，吸引潜在用户关注。</a:t>
            </a:r>
            <a:endParaRPr lang="zh-CN" altLang="en-US"/>
          </a:p>
          <a:p>
            <a:r>
              <a:rPr lang="zh-CN" altLang="en-US"/>
              <a:t>学校合作：与中小学合作，将产品引入课堂，作为天文科普教学工具，通过学校推荐扩大用户群体。</a:t>
            </a:r>
            <a:endParaRPr lang="zh-CN" altLang="en-US"/>
          </a:p>
          <a:p>
            <a:r>
              <a:rPr lang="zh-CN" altLang="en-US"/>
              <a:t>线下活动：参加天文科普展览、科技节等活动，现场展示产品功能，吸引用户体验和下载。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7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团队优势</a:t>
            </a:r>
            <a:endParaRPr lang="zh-CN" altLang="en-US"/>
          </a:p>
          <a:p>
            <a:r>
              <a:rPr lang="zh-CN" altLang="en-US"/>
              <a:t>天文知识专业：团队成员包括天文学专业人士，具备丰富的天文知识和研究经验，确保产品内容的科学性和准确性。</a:t>
            </a:r>
            <a:endParaRPr lang="zh-CN" altLang="en-US"/>
          </a:p>
          <a:p>
            <a:r>
              <a:rPr lang="zh-CN" altLang="en-US"/>
              <a:t>软件开发能力：拥有专业的软件开发团队，熟悉</a:t>
            </a:r>
            <a:r>
              <a:rPr lang="en-US" altLang="zh-CN"/>
              <a:t> WebGL</a:t>
            </a:r>
            <a:r>
              <a:rPr lang="zh-CN" altLang="en-US"/>
              <a:t>、</a:t>
            </a:r>
            <a:r>
              <a:rPr lang="en-US" altLang="zh-CN"/>
              <a:t>Three.js</a:t>
            </a:r>
            <a:r>
              <a:rPr lang="zh-CN" altLang="en-US"/>
              <a:t>、</a:t>
            </a:r>
            <a:r>
              <a:rPr lang="en-US" altLang="zh-CN"/>
              <a:t>Unity3D </a:t>
            </a:r>
            <a:r>
              <a:rPr lang="zh-CN" altLang="en-US"/>
              <a:t>等技术，能够实现产品的各种功能和特效。</a:t>
            </a:r>
            <a:endParaRPr lang="zh-CN" altLang="en-US"/>
          </a:p>
          <a:p>
            <a:r>
              <a:rPr lang="zh-CN" altLang="en-US"/>
              <a:t>教育领域经验：部分成员具有教育行业背景，了解青少年学习特点和需求，能够设计出符合教育规律的互动式学习内容。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8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如何做到差异化</a:t>
            </a:r>
            <a:endParaRPr lang="zh-CN" altLang="en-US"/>
          </a:p>
          <a:p>
            <a:r>
              <a:rPr lang="zh-CN" altLang="en-US"/>
              <a:t>互动性强：与传统天文馆和学习工具相比，本产品设计了任务驱动、问题导向的益智小游戏和模拟实验，如模拟星球运转、尝试在星球上行走等，让用户在动手操作中学习知识。</a:t>
            </a:r>
            <a:endParaRPr lang="zh-CN" altLang="en-US"/>
          </a:p>
          <a:p>
            <a:r>
              <a:rPr lang="zh-CN" altLang="en-US"/>
              <a:t>数据真实：采用</a:t>
            </a:r>
            <a:r>
              <a:rPr lang="en-US" altLang="zh-CN"/>
              <a:t> NASA / JPL </a:t>
            </a:r>
            <a:r>
              <a:rPr lang="zh-CN" altLang="en-US"/>
              <a:t>提供的行星轨道数据、</a:t>
            </a:r>
            <a:r>
              <a:rPr lang="en-US" altLang="zh-CN"/>
              <a:t>NASA Planetary Fact Sheet </a:t>
            </a:r>
            <a:r>
              <a:rPr lang="zh-CN" altLang="en-US"/>
              <a:t>等权威数据来源，展示真实的天体信息，增强用户对宇宙的直观理解。</a:t>
            </a:r>
            <a:endParaRPr lang="zh-CN" altLang="en-US"/>
          </a:p>
          <a:p>
            <a:r>
              <a:rPr lang="zh-CN" altLang="en-US"/>
              <a:t>个性化学习：通过设置空间站和知识节点，根据用户的探索进度提供分层学习内容，实现个性化学习体验。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9</a:t>
            </a:r>
            <a:r>
              <a:rPr lang="zh-CN" altLang="en-US"/>
              <a:t>：产品定义</a:t>
            </a:r>
            <a:r>
              <a:rPr lang="en-US" altLang="zh-CN"/>
              <a:t> - </a:t>
            </a:r>
            <a:r>
              <a:rPr lang="zh-CN" altLang="en-US"/>
              <a:t>解决的问题</a:t>
            </a:r>
            <a:endParaRPr lang="zh-CN" altLang="en-US"/>
          </a:p>
          <a:p>
            <a:r>
              <a:rPr lang="zh-CN" altLang="en-US"/>
              <a:t>传统学习痛点：指出传统物理学习中，学生依赖抽象公式和简化模型，缺乏对真实天体数据的直观理解，难以建立系统的天体物理思维，影响学习兴趣和探索动力。</a:t>
            </a:r>
            <a:endParaRPr lang="zh-CN" altLang="en-US"/>
          </a:p>
          <a:p>
            <a:r>
              <a:rPr lang="zh-CN" altLang="en-US"/>
              <a:t>产品解决方案：本产品通过模拟真实的宇宙场景和天体运动，让学生直观感受天体数据，在互动体验中学习天文知识，解决传统学习中的问题。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10</a:t>
            </a:r>
            <a:r>
              <a:rPr lang="zh-CN" altLang="en-US"/>
              <a:t>：产品定义</a:t>
            </a:r>
            <a:r>
              <a:rPr lang="en-US" altLang="zh-CN"/>
              <a:t> - </a:t>
            </a:r>
            <a:r>
              <a:rPr lang="zh-CN" altLang="en-US"/>
              <a:t>对客户的价值</a:t>
            </a:r>
            <a:endParaRPr lang="zh-CN" altLang="en-US"/>
          </a:p>
          <a:p>
            <a:r>
              <a:rPr lang="zh-CN" altLang="en-US"/>
              <a:t>用户故事描述：以小明为例，他是一名</a:t>
            </a:r>
            <a:r>
              <a:rPr lang="en-US" altLang="zh-CN"/>
              <a:t> 10 </a:t>
            </a:r>
            <a:r>
              <a:rPr lang="zh-CN" altLang="en-US"/>
              <a:t>岁的小学生，对宇宙充满好奇。通过使用小小宇宙观察家，他可以模拟星球运转、了解星球信息、在星球上行走，还能解锁空间站的知识任务。在这个过程中，小明不仅获取了行星、恒星、轨道等天文知识，更在动手操作、数据分析和逻辑推理中完成了知识的内化，提升了对宇宙的兴趣和理解，培养了问题意识、数据意识和逻辑思维能力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11</a:t>
            </a:r>
            <a:r>
              <a:rPr lang="zh-CN" altLang="en-US"/>
              <a:t>：产品定义</a:t>
            </a:r>
            <a:r>
              <a:rPr lang="en-US" altLang="zh-CN"/>
              <a:t> - </a:t>
            </a:r>
            <a:r>
              <a:rPr lang="zh-CN" altLang="en-US"/>
              <a:t>解决方案</a:t>
            </a:r>
            <a:endParaRPr lang="zh-CN" altLang="en-US"/>
          </a:p>
          <a:p>
            <a:r>
              <a:rPr lang="zh-CN" altLang="en-US"/>
              <a:t>多平台支持：产品以网站、微信小程序或者</a:t>
            </a:r>
            <a:r>
              <a:rPr lang="en-US" altLang="zh-CN"/>
              <a:t> Android </a:t>
            </a:r>
            <a:r>
              <a:rPr lang="zh-CN" altLang="en-US"/>
              <a:t>应用的形式呈现，方便用户随时随地使用。</a:t>
            </a:r>
            <a:endParaRPr lang="zh-CN" altLang="en-US"/>
          </a:p>
          <a:p>
            <a:r>
              <a:rPr lang="zh-CN" altLang="en-US"/>
              <a:t>技术选型：使用</a:t>
            </a:r>
            <a:r>
              <a:rPr lang="en-US" altLang="zh-CN"/>
              <a:t> WebGL + Three.js </a:t>
            </a:r>
            <a:r>
              <a:rPr lang="zh-CN" altLang="en-US"/>
              <a:t>构建</a:t>
            </a:r>
            <a:r>
              <a:rPr lang="en-US" altLang="zh-CN"/>
              <a:t> 3D </a:t>
            </a:r>
            <a:r>
              <a:rPr lang="zh-CN" altLang="en-US"/>
              <a:t>太阳系模型，设置轨道路径和动画；</a:t>
            </a:r>
            <a:r>
              <a:rPr lang="en-US" altLang="zh-CN"/>
              <a:t>Unity3D </a:t>
            </a:r>
            <a:r>
              <a:rPr lang="zh-CN" altLang="en-US"/>
              <a:t>用于开发更沉浸的桌面</a:t>
            </a:r>
            <a:r>
              <a:rPr lang="en-US" altLang="zh-CN"/>
              <a:t> / </a:t>
            </a:r>
            <a:r>
              <a:rPr lang="zh-CN" altLang="en-US"/>
              <a:t>移动端版本，支持光照与空间缩放。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幻灯片</a:t>
            </a:r>
            <a:r>
              <a:rPr lang="en-US" altLang="zh-CN"/>
              <a:t> 3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使命</a:t>
            </a:r>
            <a:endParaRPr lang="zh-CN" altLang="en-US"/>
          </a:p>
          <a:p>
            <a:r>
              <a:rPr lang="zh-CN" altLang="en-US"/>
              <a:t>使命阐述：帮助</a:t>
            </a:r>
            <a:r>
              <a:rPr lang="en-US" altLang="zh-CN"/>
              <a:t> 4 - 18 </a:t>
            </a:r>
            <a:r>
              <a:rPr lang="zh-CN" altLang="en-US"/>
              <a:t>岁喜欢独立思考、发挥想象、有开创性思维的青少年儿童建立系统的天体物理思维，提升对自然规律的深刻认知，激发学习兴趣与探索动力，打破传统物理学习中依赖抽象公式和简化模型的局限，让学生直观理解真实天体数据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4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使命口号</a:t>
            </a:r>
            <a:endParaRPr lang="zh-CN" altLang="en-US"/>
          </a:p>
          <a:p>
            <a:r>
              <a:rPr lang="zh-CN" altLang="en-US"/>
              <a:t>展示口号：</a:t>
            </a:r>
            <a:r>
              <a:rPr lang="en-US" altLang="zh-CN"/>
              <a:t>“</a:t>
            </a:r>
            <a:r>
              <a:rPr lang="zh-CN" altLang="en-US"/>
              <a:t>小小宇宙观察家，开启宇宙探索新征程</a:t>
            </a:r>
            <a:r>
              <a:rPr lang="en-US" altLang="zh-CN"/>
              <a:t>”</a:t>
            </a:r>
            <a:endParaRPr lang="en-US" altLang="zh-CN"/>
          </a:p>
          <a:p>
            <a:r>
              <a:rPr lang="zh-CN" altLang="en-US"/>
              <a:t>幻灯片</a:t>
            </a:r>
            <a:r>
              <a:rPr lang="en-US" altLang="zh-CN"/>
              <a:t> 5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目标用户</a:t>
            </a:r>
            <a:endParaRPr lang="zh-CN" altLang="en-US"/>
          </a:p>
          <a:p>
            <a:r>
              <a:rPr lang="zh-CN" altLang="en-US"/>
              <a:t>目标用户画像：明确为</a:t>
            </a:r>
            <a:r>
              <a:rPr lang="en-US" altLang="zh-CN"/>
              <a:t> 4 - 18 </a:t>
            </a:r>
            <a:r>
              <a:rPr lang="zh-CN" altLang="en-US"/>
              <a:t>岁具有独立思考、创新思维的青少年儿童。</a:t>
            </a:r>
            <a:endParaRPr lang="zh-CN" altLang="en-US"/>
          </a:p>
          <a:p>
            <a:r>
              <a:rPr lang="zh-CN" altLang="en-US"/>
              <a:t>需求分析：该年龄段孩子对世界充满好奇，渴望探索未知，传统学习方式无法满足其对宇宙直观认知的需求，本产品提供互动性和趣味性强的学习体验。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6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如何获得用户</a:t>
            </a:r>
            <a:endParaRPr lang="zh-CN" altLang="en-US"/>
          </a:p>
          <a:p>
            <a:r>
              <a:rPr lang="zh-CN" altLang="en-US"/>
              <a:t>线上推广：通过社交媒体平台（如微信、微博、抖音）发布产品宣传视频、图片和文章，吸引潜在用户关注。</a:t>
            </a:r>
            <a:endParaRPr lang="zh-CN" altLang="en-US"/>
          </a:p>
          <a:p>
            <a:r>
              <a:rPr lang="zh-CN" altLang="en-US"/>
              <a:t>学校合作：与中小学合作，将产品引入课堂，作为天文科普教学工具，通过学校推荐扩大用户群体。</a:t>
            </a:r>
            <a:endParaRPr lang="zh-CN" altLang="en-US"/>
          </a:p>
          <a:p>
            <a:r>
              <a:rPr lang="zh-CN" altLang="en-US"/>
              <a:t>线下活动：参加天文科普展览、科技节等活动，现场展示产品功能，吸引用户体验和下载。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7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团队优势</a:t>
            </a:r>
            <a:endParaRPr lang="zh-CN" altLang="en-US"/>
          </a:p>
          <a:p>
            <a:r>
              <a:rPr lang="zh-CN" altLang="en-US"/>
              <a:t>天文知识专业：团队成员包括天文学专业人士，具备丰富的天文知识和研究经验，确保产品内容的科学性和准确性。</a:t>
            </a:r>
            <a:endParaRPr lang="zh-CN" altLang="en-US"/>
          </a:p>
          <a:p>
            <a:r>
              <a:rPr lang="zh-CN" altLang="en-US"/>
              <a:t>软件开发能力：拥有专业的软件开发团队，熟悉</a:t>
            </a:r>
            <a:r>
              <a:rPr lang="en-US" altLang="zh-CN"/>
              <a:t> WebGL</a:t>
            </a:r>
            <a:r>
              <a:rPr lang="zh-CN" altLang="en-US"/>
              <a:t>、</a:t>
            </a:r>
            <a:r>
              <a:rPr lang="en-US" altLang="zh-CN"/>
              <a:t>Three.js</a:t>
            </a:r>
            <a:r>
              <a:rPr lang="zh-CN" altLang="en-US"/>
              <a:t>、</a:t>
            </a:r>
            <a:r>
              <a:rPr lang="en-US" altLang="zh-CN"/>
              <a:t>Unity3D </a:t>
            </a:r>
            <a:r>
              <a:rPr lang="zh-CN" altLang="en-US"/>
              <a:t>等技术，能够实现产品的各种功能和特效。</a:t>
            </a:r>
            <a:endParaRPr lang="zh-CN" altLang="en-US"/>
          </a:p>
          <a:p>
            <a:r>
              <a:rPr lang="zh-CN" altLang="en-US"/>
              <a:t>教育领域经验：部分成员具有教育行业背景，了解青少年学习特点和需求，能够设计出符合教育规律的互动式学习内容。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8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如何做到差异化</a:t>
            </a:r>
            <a:endParaRPr lang="zh-CN" altLang="en-US"/>
          </a:p>
          <a:p>
            <a:r>
              <a:rPr lang="zh-CN" altLang="en-US"/>
              <a:t>互动性强：与传统天文馆和学习工具相比，本产品设计了任务驱动、问题导向的益智小游戏和模拟实验，如模拟星球运转、尝试在星球上行走等，让用户在动手操作中学习知识。</a:t>
            </a:r>
            <a:endParaRPr lang="zh-CN" altLang="en-US"/>
          </a:p>
          <a:p>
            <a:r>
              <a:rPr lang="zh-CN" altLang="en-US"/>
              <a:t>数据真实：采用</a:t>
            </a:r>
            <a:r>
              <a:rPr lang="en-US" altLang="zh-CN"/>
              <a:t> NASA / JPL </a:t>
            </a:r>
            <a:r>
              <a:rPr lang="zh-CN" altLang="en-US"/>
              <a:t>提供的行星轨道数据、</a:t>
            </a:r>
            <a:r>
              <a:rPr lang="en-US" altLang="zh-CN"/>
              <a:t>NASA Planetary Fact Sheet </a:t>
            </a:r>
            <a:r>
              <a:rPr lang="zh-CN" altLang="en-US"/>
              <a:t>等权威数据来源，展示真实的天体信息，增强用户对宇宙的直观理解。</a:t>
            </a:r>
            <a:endParaRPr lang="zh-CN" altLang="en-US"/>
          </a:p>
          <a:p>
            <a:r>
              <a:rPr lang="zh-CN" altLang="en-US"/>
              <a:t>个性化学习：通过设置空间站和知识节点，根据用户的探索进度提供分层学习内容，实现个性化学习体验。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9</a:t>
            </a:r>
            <a:r>
              <a:rPr lang="zh-CN" altLang="en-US"/>
              <a:t>：产品定义</a:t>
            </a:r>
            <a:r>
              <a:rPr lang="en-US" altLang="zh-CN"/>
              <a:t> - </a:t>
            </a:r>
            <a:r>
              <a:rPr lang="zh-CN" altLang="en-US"/>
              <a:t>解决的问题</a:t>
            </a:r>
            <a:endParaRPr lang="zh-CN" altLang="en-US"/>
          </a:p>
          <a:p>
            <a:r>
              <a:rPr lang="zh-CN" altLang="en-US"/>
              <a:t>传统学习痛点：指出传统物理学习中，学生依赖抽象公式和简化模型，缺乏对真实天体数据的直观理解，难以建立系统的天体物理思维，影响学习兴趣和探索动力。</a:t>
            </a:r>
            <a:endParaRPr lang="zh-CN" altLang="en-US"/>
          </a:p>
          <a:p>
            <a:r>
              <a:rPr lang="zh-CN" altLang="en-US"/>
              <a:t>产品解决方案：本产品通过模拟真实的宇宙场景和天体运动，让学生直观感受天体数据，在互动体验中学习天文知识，解决传统学习中的问题。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10</a:t>
            </a:r>
            <a:r>
              <a:rPr lang="zh-CN" altLang="en-US"/>
              <a:t>：产品定义</a:t>
            </a:r>
            <a:r>
              <a:rPr lang="en-US" altLang="zh-CN"/>
              <a:t> - </a:t>
            </a:r>
            <a:r>
              <a:rPr lang="zh-CN" altLang="en-US"/>
              <a:t>对客户的价值</a:t>
            </a:r>
            <a:endParaRPr lang="zh-CN" altLang="en-US"/>
          </a:p>
          <a:p>
            <a:r>
              <a:rPr lang="zh-CN" altLang="en-US"/>
              <a:t>用户故事描述：以小明为例，他是一名</a:t>
            </a:r>
            <a:r>
              <a:rPr lang="en-US" altLang="zh-CN"/>
              <a:t> 10 </a:t>
            </a:r>
            <a:r>
              <a:rPr lang="zh-CN" altLang="en-US"/>
              <a:t>岁的小学生，对宇宙充满好奇。通过使用小小宇宙观察家，他可以模拟星球运转、了解星球信息、在星球上行走，还能解锁空间站的知识任务。在这个过程中，小明不仅获取了行星、恒星、轨道等天文知识，更在动手操作、数据分析和逻辑推理中完成了知识的内化，提升了对宇宙的兴趣和理解，培养了问题意识、数据意识和逻辑思维能力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11</a:t>
            </a:r>
            <a:r>
              <a:rPr lang="zh-CN" altLang="en-US"/>
              <a:t>：产品定义</a:t>
            </a:r>
            <a:r>
              <a:rPr lang="en-US" altLang="zh-CN"/>
              <a:t> - </a:t>
            </a:r>
            <a:r>
              <a:rPr lang="zh-CN" altLang="en-US"/>
              <a:t>解决方案</a:t>
            </a:r>
            <a:endParaRPr lang="zh-CN" altLang="en-US"/>
          </a:p>
          <a:p>
            <a:r>
              <a:rPr lang="zh-CN" altLang="en-US"/>
              <a:t>多平台支持：产品以网站、微信小程序或者</a:t>
            </a:r>
            <a:r>
              <a:rPr lang="en-US" altLang="zh-CN"/>
              <a:t> Android </a:t>
            </a:r>
            <a:r>
              <a:rPr lang="zh-CN" altLang="en-US"/>
              <a:t>应用的形式呈现，方便用户随时随地使用。</a:t>
            </a:r>
            <a:endParaRPr lang="zh-CN" altLang="en-US"/>
          </a:p>
          <a:p>
            <a:r>
              <a:rPr lang="zh-CN" altLang="en-US"/>
              <a:t>技术选型：使用</a:t>
            </a:r>
            <a:r>
              <a:rPr lang="en-US" altLang="zh-CN"/>
              <a:t> WebGL + Three.js </a:t>
            </a:r>
            <a:r>
              <a:rPr lang="zh-CN" altLang="en-US"/>
              <a:t>构建</a:t>
            </a:r>
            <a:r>
              <a:rPr lang="en-US" altLang="zh-CN"/>
              <a:t> 3D </a:t>
            </a:r>
            <a:r>
              <a:rPr lang="zh-CN" altLang="en-US"/>
              <a:t>太阳系模型，设置轨道路径和动画；</a:t>
            </a:r>
            <a:r>
              <a:rPr lang="en-US" altLang="zh-CN"/>
              <a:t>Unity3D </a:t>
            </a:r>
            <a:r>
              <a:rPr lang="zh-CN" altLang="en-US"/>
              <a:t>用于开发更沉浸的桌面</a:t>
            </a:r>
            <a:r>
              <a:rPr lang="en-US" altLang="zh-CN"/>
              <a:t> / </a:t>
            </a:r>
            <a:r>
              <a:rPr lang="zh-CN" altLang="en-US"/>
              <a:t>移动端版本，支持光照与空间缩放。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幻灯片</a:t>
            </a:r>
            <a:r>
              <a:rPr lang="en-US" altLang="zh-CN"/>
              <a:t> 3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使命</a:t>
            </a:r>
            <a:endParaRPr lang="zh-CN" altLang="en-US"/>
          </a:p>
          <a:p>
            <a:r>
              <a:rPr lang="zh-CN" altLang="en-US"/>
              <a:t>使命阐述：帮助</a:t>
            </a:r>
            <a:r>
              <a:rPr lang="en-US" altLang="zh-CN"/>
              <a:t> 4 - 18 </a:t>
            </a:r>
            <a:r>
              <a:rPr lang="zh-CN" altLang="en-US"/>
              <a:t>岁喜欢独立思考、发挥想象、有开创性思维的青少年儿童建立系统的天体物理思维，提升对自然规律的深刻认知，激发学习兴趣与探索动力，打破传统物理学习中依赖抽象公式和简化模型的局限，让学生直观理解真实天体数据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4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使命口号</a:t>
            </a:r>
            <a:endParaRPr lang="zh-CN" altLang="en-US"/>
          </a:p>
          <a:p>
            <a:r>
              <a:rPr lang="zh-CN" altLang="en-US"/>
              <a:t>展示口号：</a:t>
            </a:r>
            <a:r>
              <a:rPr lang="en-US" altLang="zh-CN"/>
              <a:t>“</a:t>
            </a:r>
            <a:r>
              <a:rPr lang="zh-CN" altLang="en-US"/>
              <a:t>小小宇宙观察家，开启宇宙探索新征程</a:t>
            </a:r>
            <a:r>
              <a:rPr lang="en-US" altLang="zh-CN"/>
              <a:t>”</a:t>
            </a:r>
            <a:endParaRPr lang="en-US" altLang="zh-CN"/>
          </a:p>
          <a:p>
            <a:r>
              <a:rPr lang="zh-CN" altLang="en-US"/>
              <a:t>幻灯片</a:t>
            </a:r>
            <a:r>
              <a:rPr lang="en-US" altLang="zh-CN"/>
              <a:t> 5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目标用户</a:t>
            </a:r>
            <a:endParaRPr lang="zh-CN" altLang="en-US"/>
          </a:p>
          <a:p>
            <a:r>
              <a:rPr lang="zh-CN" altLang="en-US"/>
              <a:t>目标用户画像：明确为</a:t>
            </a:r>
            <a:r>
              <a:rPr lang="en-US" altLang="zh-CN"/>
              <a:t> 4 - 18 </a:t>
            </a:r>
            <a:r>
              <a:rPr lang="zh-CN" altLang="en-US"/>
              <a:t>岁具有独立思考、创新思维的青少年儿童。</a:t>
            </a:r>
            <a:endParaRPr lang="zh-CN" altLang="en-US"/>
          </a:p>
          <a:p>
            <a:r>
              <a:rPr lang="zh-CN" altLang="en-US"/>
              <a:t>需求分析：该年龄段孩子对世界充满好奇，渴望探索未知，传统学习方式无法满足其对宇宙直观认知的需求，本产品提供互动性和趣味性强的学习体验。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6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如何获得用户</a:t>
            </a:r>
            <a:endParaRPr lang="zh-CN" altLang="en-US"/>
          </a:p>
          <a:p>
            <a:r>
              <a:rPr lang="zh-CN" altLang="en-US"/>
              <a:t>线上推广：通过社交媒体平台（如微信、微博、抖音）发布产品宣传视频、图片和文章，吸引潜在用户关注。</a:t>
            </a:r>
            <a:endParaRPr lang="zh-CN" altLang="en-US"/>
          </a:p>
          <a:p>
            <a:r>
              <a:rPr lang="zh-CN" altLang="en-US"/>
              <a:t>学校合作：与中小学合作，将产品引入课堂，作为天文科普教学工具，通过学校推荐扩大用户群体。</a:t>
            </a:r>
            <a:endParaRPr lang="zh-CN" altLang="en-US"/>
          </a:p>
          <a:p>
            <a:r>
              <a:rPr lang="zh-CN" altLang="en-US"/>
              <a:t>线下活动：参加天文科普展览、科技节等活动，现场展示产品功能，吸引用户体验和下载。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7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团队优势</a:t>
            </a:r>
            <a:endParaRPr lang="zh-CN" altLang="en-US"/>
          </a:p>
          <a:p>
            <a:r>
              <a:rPr lang="zh-CN" altLang="en-US"/>
              <a:t>天文知识专业：团队成员包括天文学专业人士，具备丰富的天文知识和研究经验，确保产品内容的科学性和准确性。</a:t>
            </a:r>
            <a:endParaRPr lang="zh-CN" altLang="en-US"/>
          </a:p>
          <a:p>
            <a:r>
              <a:rPr lang="zh-CN" altLang="en-US"/>
              <a:t>软件开发能力：拥有专业的软件开发团队，熟悉</a:t>
            </a:r>
            <a:r>
              <a:rPr lang="en-US" altLang="zh-CN"/>
              <a:t> WebGL</a:t>
            </a:r>
            <a:r>
              <a:rPr lang="zh-CN" altLang="en-US"/>
              <a:t>、</a:t>
            </a:r>
            <a:r>
              <a:rPr lang="en-US" altLang="zh-CN"/>
              <a:t>Three.js</a:t>
            </a:r>
            <a:r>
              <a:rPr lang="zh-CN" altLang="en-US"/>
              <a:t>、</a:t>
            </a:r>
            <a:r>
              <a:rPr lang="en-US" altLang="zh-CN"/>
              <a:t>Unity3D </a:t>
            </a:r>
            <a:r>
              <a:rPr lang="zh-CN" altLang="en-US"/>
              <a:t>等技术，能够实现产品的各种功能和特效。</a:t>
            </a:r>
            <a:endParaRPr lang="zh-CN" altLang="en-US"/>
          </a:p>
          <a:p>
            <a:r>
              <a:rPr lang="zh-CN" altLang="en-US"/>
              <a:t>教育领域经验：部分成员具有教育行业背景，了解青少年学习特点和需求，能够设计出符合教育规律的互动式学习内容。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8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如何做到差异化</a:t>
            </a:r>
            <a:endParaRPr lang="zh-CN" altLang="en-US"/>
          </a:p>
          <a:p>
            <a:r>
              <a:rPr lang="zh-CN" altLang="en-US"/>
              <a:t>互动性强：与传统天文馆和学习工具相比，本产品设计了任务驱动、问题导向的益智小游戏和模拟实验，如模拟星球运转、尝试在星球上行走等，让用户在动手操作中学习知识。</a:t>
            </a:r>
            <a:endParaRPr lang="zh-CN" altLang="en-US"/>
          </a:p>
          <a:p>
            <a:r>
              <a:rPr lang="zh-CN" altLang="en-US"/>
              <a:t>数据真实：采用</a:t>
            </a:r>
            <a:r>
              <a:rPr lang="en-US" altLang="zh-CN"/>
              <a:t> NASA / JPL </a:t>
            </a:r>
            <a:r>
              <a:rPr lang="zh-CN" altLang="en-US"/>
              <a:t>提供的行星轨道数据、</a:t>
            </a:r>
            <a:r>
              <a:rPr lang="en-US" altLang="zh-CN"/>
              <a:t>NASA Planetary Fact Sheet </a:t>
            </a:r>
            <a:r>
              <a:rPr lang="zh-CN" altLang="en-US"/>
              <a:t>等权威数据来源，展示真实的天体信息，增强用户对宇宙的直观理解。</a:t>
            </a:r>
            <a:endParaRPr lang="zh-CN" altLang="en-US"/>
          </a:p>
          <a:p>
            <a:r>
              <a:rPr lang="zh-CN" altLang="en-US"/>
              <a:t>个性化学习：通过设置空间站和知识节点，根据用户的探索进度提供分层学习内容，实现个性化学习体验。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9</a:t>
            </a:r>
            <a:r>
              <a:rPr lang="zh-CN" altLang="en-US"/>
              <a:t>：产品定义</a:t>
            </a:r>
            <a:r>
              <a:rPr lang="en-US" altLang="zh-CN"/>
              <a:t> - </a:t>
            </a:r>
            <a:r>
              <a:rPr lang="zh-CN" altLang="en-US"/>
              <a:t>解决的问题</a:t>
            </a:r>
            <a:endParaRPr lang="zh-CN" altLang="en-US"/>
          </a:p>
          <a:p>
            <a:r>
              <a:rPr lang="zh-CN" altLang="en-US"/>
              <a:t>传统学习痛点：指出传统物理学习中，学生依赖抽象公式和简化模型，缺乏对真实天体数据的直观理解，难以建立系统的天体物理思维，影响学习兴趣和探索动力。</a:t>
            </a:r>
            <a:endParaRPr lang="zh-CN" altLang="en-US"/>
          </a:p>
          <a:p>
            <a:r>
              <a:rPr lang="zh-CN" altLang="en-US"/>
              <a:t>产品解决方案：本产品通过模拟真实的宇宙场景和天体运动，让学生直观感受天体数据，在互动体验中学习天文知识，解决传统学习中的问题。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10</a:t>
            </a:r>
            <a:r>
              <a:rPr lang="zh-CN" altLang="en-US"/>
              <a:t>：产品定义</a:t>
            </a:r>
            <a:r>
              <a:rPr lang="en-US" altLang="zh-CN"/>
              <a:t> - </a:t>
            </a:r>
            <a:r>
              <a:rPr lang="zh-CN" altLang="en-US"/>
              <a:t>对客户的价值</a:t>
            </a:r>
            <a:endParaRPr lang="zh-CN" altLang="en-US"/>
          </a:p>
          <a:p>
            <a:r>
              <a:rPr lang="zh-CN" altLang="en-US"/>
              <a:t>用户故事描述：以小明为例，他是一名</a:t>
            </a:r>
            <a:r>
              <a:rPr lang="en-US" altLang="zh-CN"/>
              <a:t> 10 </a:t>
            </a:r>
            <a:r>
              <a:rPr lang="zh-CN" altLang="en-US"/>
              <a:t>岁的小学生，对宇宙充满好奇。通过使用小小宇宙观察家，他可以模拟星球运转、了解星球信息、在星球上行走，还能解锁空间站的知识任务。在这个过程中，小明不仅获取了行星、恒星、轨道等天文知识，更在动手操作、数据分析和逻辑推理中完成了知识的内化，提升了对宇宙的兴趣和理解，培养了问题意识、数据意识和逻辑思维能力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11</a:t>
            </a:r>
            <a:r>
              <a:rPr lang="zh-CN" altLang="en-US"/>
              <a:t>：产品定义</a:t>
            </a:r>
            <a:r>
              <a:rPr lang="en-US" altLang="zh-CN"/>
              <a:t> - </a:t>
            </a:r>
            <a:r>
              <a:rPr lang="zh-CN" altLang="en-US"/>
              <a:t>解决方案</a:t>
            </a:r>
            <a:endParaRPr lang="zh-CN" altLang="en-US"/>
          </a:p>
          <a:p>
            <a:r>
              <a:rPr lang="zh-CN" altLang="en-US"/>
              <a:t>多平台支持：产品以网站、微信小程序或者</a:t>
            </a:r>
            <a:r>
              <a:rPr lang="en-US" altLang="zh-CN"/>
              <a:t> Android </a:t>
            </a:r>
            <a:r>
              <a:rPr lang="zh-CN" altLang="en-US"/>
              <a:t>应用的形式呈现，方便用户随时随地使用。</a:t>
            </a:r>
            <a:endParaRPr lang="zh-CN" altLang="en-US"/>
          </a:p>
          <a:p>
            <a:r>
              <a:rPr lang="zh-CN" altLang="en-US"/>
              <a:t>技术选型：使用</a:t>
            </a:r>
            <a:r>
              <a:rPr lang="en-US" altLang="zh-CN"/>
              <a:t> WebGL + Three.js </a:t>
            </a:r>
            <a:r>
              <a:rPr lang="zh-CN" altLang="en-US"/>
              <a:t>构建</a:t>
            </a:r>
            <a:r>
              <a:rPr lang="en-US" altLang="zh-CN"/>
              <a:t> 3D </a:t>
            </a:r>
            <a:r>
              <a:rPr lang="zh-CN" altLang="en-US"/>
              <a:t>太阳系模型，设置轨道路径和动画；</a:t>
            </a:r>
            <a:r>
              <a:rPr lang="en-US" altLang="zh-CN"/>
              <a:t>Unity3D </a:t>
            </a:r>
            <a:r>
              <a:rPr lang="zh-CN" altLang="en-US"/>
              <a:t>用于开发更沉浸的桌面</a:t>
            </a:r>
            <a:r>
              <a:rPr lang="en-US" altLang="zh-CN"/>
              <a:t> / </a:t>
            </a:r>
            <a:r>
              <a:rPr lang="zh-CN" altLang="en-US"/>
              <a:t>移动端版本，支持光照与空间缩放。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幻灯片</a:t>
            </a:r>
            <a:r>
              <a:rPr lang="en-US" altLang="zh-CN"/>
              <a:t> 3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使命</a:t>
            </a:r>
            <a:endParaRPr lang="zh-CN" altLang="en-US"/>
          </a:p>
          <a:p>
            <a:r>
              <a:rPr lang="zh-CN" altLang="en-US"/>
              <a:t>使命阐述：帮助</a:t>
            </a:r>
            <a:r>
              <a:rPr lang="en-US" altLang="zh-CN"/>
              <a:t> 4 - 18 </a:t>
            </a:r>
            <a:r>
              <a:rPr lang="zh-CN" altLang="en-US"/>
              <a:t>岁喜欢独立思考、发挥想象、有开创性思维的青少年儿童建立系统的天体物理思维，提升对自然规律的深刻认知，激发学习兴趣与探索动力，打破传统物理学习中依赖抽象公式和简化模型的局限，让学生直观理解真实天体数据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4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使命口号</a:t>
            </a:r>
            <a:endParaRPr lang="zh-CN" altLang="en-US"/>
          </a:p>
          <a:p>
            <a:r>
              <a:rPr lang="zh-CN" altLang="en-US"/>
              <a:t>展示口号：</a:t>
            </a:r>
            <a:r>
              <a:rPr lang="en-US" altLang="zh-CN"/>
              <a:t>“</a:t>
            </a:r>
            <a:r>
              <a:rPr lang="zh-CN" altLang="en-US"/>
              <a:t>小小宇宙观察家，开启宇宙探索新征程</a:t>
            </a:r>
            <a:r>
              <a:rPr lang="en-US" altLang="zh-CN"/>
              <a:t>”</a:t>
            </a:r>
            <a:endParaRPr lang="en-US" altLang="zh-CN"/>
          </a:p>
          <a:p>
            <a:r>
              <a:rPr lang="zh-CN" altLang="en-US"/>
              <a:t>幻灯片</a:t>
            </a:r>
            <a:r>
              <a:rPr lang="en-US" altLang="zh-CN"/>
              <a:t> 5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目标用户</a:t>
            </a:r>
            <a:endParaRPr lang="zh-CN" altLang="en-US"/>
          </a:p>
          <a:p>
            <a:r>
              <a:rPr lang="zh-CN" altLang="en-US"/>
              <a:t>目标用户画像：明确为</a:t>
            </a:r>
            <a:r>
              <a:rPr lang="en-US" altLang="zh-CN"/>
              <a:t> 4 - 18 </a:t>
            </a:r>
            <a:r>
              <a:rPr lang="zh-CN" altLang="en-US"/>
              <a:t>岁具有独立思考、创新思维的青少年儿童。</a:t>
            </a:r>
            <a:endParaRPr lang="zh-CN" altLang="en-US"/>
          </a:p>
          <a:p>
            <a:r>
              <a:rPr lang="zh-CN" altLang="en-US"/>
              <a:t>需求分析：该年龄段孩子对世界充满好奇，渴望探索未知，传统学习方式无法满足其对宇宙直观认知的需求，本产品提供互动性和趣味性强的学习体验。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6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如何获得用户</a:t>
            </a:r>
            <a:endParaRPr lang="zh-CN" altLang="en-US"/>
          </a:p>
          <a:p>
            <a:r>
              <a:rPr lang="zh-CN" altLang="en-US"/>
              <a:t>线上推广：通过社交媒体平台（如微信、微博、抖音）发布产品宣传视频、图片和文章，吸引潜在用户关注。</a:t>
            </a:r>
            <a:endParaRPr lang="zh-CN" altLang="en-US"/>
          </a:p>
          <a:p>
            <a:r>
              <a:rPr lang="zh-CN" altLang="en-US"/>
              <a:t>学校合作：与中小学合作，将产品引入课堂，作为天文科普教学工具，通过学校推荐扩大用户群体。</a:t>
            </a:r>
            <a:endParaRPr lang="zh-CN" altLang="en-US"/>
          </a:p>
          <a:p>
            <a:r>
              <a:rPr lang="zh-CN" altLang="en-US"/>
              <a:t>线下活动：参加天文科普展览、科技节等活动，现场展示产品功能，吸引用户体验和下载。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7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团队优势</a:t>
            </a:r>
            <a:endParaRPr lang="zh-CN" altLang="en-US"/>
          </a:p>
          <a:p>
            <a:r>
              <a:rPr lang="zh-CN" altLang="en-US"/>
              <a:t>天文知识专业：团队成员包括天文学专业人士，具备丰富的天文知识和研究经验，确保产品内容的科学性和准确性。</a:t>
            </a:r>
            <a:endParaRPr lang="zh-CN" altLang="en-US"/>
          </a:p>
          <a:p>
            <a:r>
              <a:rPr lang="zh-CN" altLang="en-US"/>
              <a:t>软件开发能力：拥有专业的软件开发团队，熟悉</a:t>
            </a:r>
            <a:r>
              <a:rPr lang="en-US" altLang="zh-CN"/>
              <a:t> WebGL</a:t>
            </a:r>
            <a:r>
              <a:rPr lang="zh-CN" altLang="en-US"/>
              <a:t>、</a:t>
            </a:r>
            <a:r>
              <a:rPr lang="en-US" altLang="zh-CN"/>
              <a:t>Three.js</a:t>
            </a:r>
            <a:r>
              <a:rPr lang="zh-CN" altLang="en-US"/>
              <a:t>、</a:t>
            </a:r>
            <a:r>
              <a:rPr lang="en-US" altLang="zh-CN"/>
              <a:t>Unity3D </a:t>
            </a:r>
            <a:r>
              <a:rPr lang="zh-CN" altLang="en-US"/>
              <a:t>等技术，能够实现产品的各种功能和特效。</a:t>
            </a:r>
            <a:endParaRPr lang="zh-CN" altLang="en-US"/>
          </a:p>
          <a:p>
            <a:r>
              <a:rPr lang="zh-CN" altLang="en-US"/>
              <a:t>教育领域经验：部分成员具有教育行业背景，了解青少年学习特点和需求，能够设计出符合教育规律的互动式学习内容。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8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如何做到差异化</a:t>
            </a:r>
            <a:endParaRPr lang="zh-CN" altLang="en-US"/>
          </a:p>
          <a:p>
            <a:r>
              <a:rPr lang="zh-CN" altLang="en-US"/>
              <a:t>互动性强：与传统天文馆和学习工具相比，本产品设计了任务驱动、问题导向的益智小游戏和模拟实验，如模拟星球运转、尝试在星球上行走等，让用户在动手操作中学习知识。</a:t>
            </a:r>
            <a:endParaRPr lang="zh-CN" altLang="en-US"/>
          </a:p>
          <a:p>
            <a:r>
              <a:rPr lang="zh-CN" altLang="en-US"/>
              <a:t>数据真实：采用</a:t>
            </a:r>
            <a:r>
              <a:rPr lang="en-US" altLang="zh-CN"/>
              <a:t> NASA / JPL </a:t>
            </a:r>
            <a:r>
              <a:rPr lang="zh-CN" altLang="en-US"/>
              <a:t>提供的行星轨道数据、</a:t>
            </a:r>
            <a:r>
              <a:rPr lang="en-US" altLang="zh-CN"/>
              <a:t>NASA Planetary Fact Sheet </a:t>
            </a:r>
            <a:r>
              <a:rPr lang="zh-CN" altLang="en-US"/>
              <a:t>等权威数据来源，展示真实的天体信息，增强用户对宇宙的直观理解。</a:t>
            </a:r>
            <a:endParaRPr lang="zh-CN" altLang="en-US"/>
          </a:p>
          <a:p>
            <a:r>
              <a:rPr lang="zh-CN" altLang="en-US"/>
              <a:t>个性化学习：通过设置空间站和知识节点，根据用户的探索进度提供分层学习内容，实现个性化学习体验。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9</a:t>
            </a:r>
            <a:r>
              <a:rPr lang="zh-CN" altLang="en-US"/>
              <a:t>：产品定义</a:t>
            </a:r>
            <a:r>
              <a:rPr lang="en-US" altLang="zh-CN"/>
              <a:t> - </a:t>
            </a:r>
            <a:r>
              <a:rPr lang="zh-CN" altLang="en-US"/>
              <a:t>解决的问题</a:t>
            </a:r>
            <a:endParaRPr lang="zh-CN" altLang="en-US"/>
          </a:p>
          <a:p>
            <a:r>
              <a:rPr lang="zh-CN" altLang="en-US"/>
              <a:t>传统学习痛点：指出传统物理学习中，学生依赖抽象公式和简化模型，缺乏对真实天体数据的直观理解，难以建立系统的天体物理思维，影响学习兴趣和探索动力。</a:t>
            </a:r>
            <a:endParaRPr lang="zh-CN" altLang="en-US"/>
          </a:p>
          <a:p>
            <a:r>
              <a:rPr lang="zh-CN" altLang="en-US"/>
              <a:t>产品解决方案：本产品通过模拟真实的宇宙场景和天体运动，让学生直观感受天体数据，在互动体验中学习天文知识，解决传统学习中的问题。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10</a:t>
            </a:r>
            <a:r>
              <a:rPr lang="zh-CN" altLang="en-US"/>
              <a:t>：产品定义</a:t>
            </a:r>
            <a:r>
              <a:rPr lang="en-US" altLang="zh-CN"/>
              <a:t> - </a:t>
            </a:r>
            <a:r>
              <a:rPr lang="zh-CN" altLang="en-US"/>
              <a:t>对客户的价值</a:t>
            </a:r>
            <a:endParaRPr lang="zh-CN" altLang="en-US"/>
          </a:p>
          <a:p>
            <a:r>
              <a:rPr lang="zh-CN" altLang="en-US"/>
              <a:t>用户故事描述：以小明为例，他是一名</a:t>
            </a:r>
            <a:r>
              <a:rPr lang="en-US" altLang="zh-CN"/>
              <a:t> 10 </a:t>
            </a:r>
            <a:r>
              <a:rPr lang="zh-CN" altLang="en-US"/>
              <a:t>岁的小学生，对宇宙充满好奇。通过使用小小宇宙观察家，他可以模拟星球运转、了解星球信息、在星球上行走，还能解锁空间站的知识任务。在这个过程中，小明不仅获取了行星、恒星、轨道等天文知识，更在动手操作、数据分析和逻辑推理中完成了知识的内化，提升了对宇宙的兴趣和理解，培养了问题意识、数据意识和逻辑思维能力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11</a:t>
            </a:r>
            <a:r>
              <a:rPr lang="zh-CN" altLang="en-US"/>
              <a:t>：产品定义</a:t>
            </a:r>
            <a:r>
              <a:rPr lang="en-US" altLang="zh-CN"/>
              <a:t> - </a:t>
            </a:r>
            <a:r>
              <a:rPr lang="zh-CN" altLang="en-US"/>
              <a:t>解决方案</a:t>
            </a:r>
            <a:endParaRPr lang="zh-CN" altLang="en-US"/>
          </a:p>
          <a:p>
            <a:r>
              <a:rPr lang="zh-CN" altLang="en-US"/>
              <a:t>多平台支持：产品以网站、微信小程序或者</a:t>
            </a:r>
            <a:r>
              <a:rPr lang="en-US" altLang="zh-CN"/>
              <a:t> Android </a:t>
            </a:r>
            <a:r>
              <a:rPr lang="zh-CN" altLang="en-US"/>
              <a:t>应用的形式呈现，方便用户随时随地使用。</a:t>
            </a:r>
            <a:endParaRPr lang="zh-CN" altLang="en-US"/>
          </a:p>
          <a:p>
            <a:r>
              <a:rPr lang="zh-CN" altLang="en-US"/>
              <a:t>技术选型：使用</a:t>
            </a:r>
            <a:r>
              <a:rPr lang="en-US" altLang="zh-CN"/>
              <a:t> WebGL + Three.js </a:t>
            </a:r>
            <a:r>
              <a:rPr lang="zh-CN" altLang="en-US"/>
              <a:t>构建</a:t>
            </a:r>
            <a:r>
              <a:rPr lang="en-US" altLang="zh-CN"/>
              <a:t> 3D </a:t>
            </a:r>
            <a:r>
              <a:rPr lang="zh-CN" altLang="en-US"/>
              <a:t>太阳系模型，设置轨道路径和动画；</a:t>
            </a:r>
            <a:r>
              <a:rPr lang="en-US" altLang="zh-CN"/>
              <a:t>Unity3D </a:t>
            </a:r>
            <a:r>
              <a:rPr lang="zh-CN" altLang="en-US"/>
              <a:t>用于开发更沉浸的桌面</a:t>
            </a:r>
            <a:r>
              <a:rPr lang="en-US" altLang="zh-CN"/>
              <a:t> / </a:t>
            </a:r>
            <a:r>
              <a:rPr lang="zh-CN" altLang="en-US"/>
              <a:t>移动端版本，支持光照与空间缩放。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幻灯片</a:t>
            </a:r>
            <a:r>
              <a:rPr lang="en-US" altLang="zh-CN"/>
              <a:t> 3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使命</a:t>
            </a:r>
            <a:endParaRPr lang="zh-CN" altLang="en-US"/>
          </a:p>
          <a:p>
            <a:r>
              <a:rPr lang="zh-CN" altLang="en-US"/>
              <a:t>使命阐述：帮助</a:t>
            </a:r>
            <a:r>
              <a:rPr lang="en-US" altLang="zh-CN"/>
              <a:t> 4 - 18 </a:t>
            </a:r>
            <a:r>
              <a:rPr lang="zh-CN" altLang="en-US"/>
              <a:t>岁喜欢独立思考、发挥想象、有开创性思维的青少年儿童建立系统的天体物理思维，提升对自然规律的深刻认知，激发学习兴趣与探索动力，打破传统物理学习中依赖抽象公式和简化模型的局限，让学生直观理解真实天体数据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4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使命口号</a:t>
            </a:r>
            <a:endParaRPr lang="zh-CN" altLang="en-US"/>
          </a:p>
          <a:p>
            <a:r>
              <a:rPr lang="zh-CN" altLang="en-US"/>
              <a:t>展示口号：</a:t>
            </a:r>
            <a:r>
              <a:rPr lang="en-US" altLang="zh-CN"/>
              <a:t>“</a:t>
            </a:r>
            <a:r>
              <a:rPr lang="zh-CN" altLang="en-US"/>
              <a:t>小小宇宙观察家，开启宇宙探索新征程</a:t>
            </a:r>
            <a:r>
              <a:rPr lang="en-US" altLang="zh-CN"/>
              <a:t>”</a:t>
            </a:r>
            <a:endParaRPr lang="en-US" altLang="zh-CN"/>
          </a:p>
          <a:p>
            <a:r>
              <a:rPr lang="zh-CN" altLang="en-US"/>
              <a:t>幻灯片</a:t>
            </a:r>
            <a:r>
              <a:rPr lang="en-US" altLang="zh-CN"/>
              <a:t> 5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目标用户</a:t>
            </a:r>
            <a:endParaRPr lang="zh-CN" altLang="en-US"/>
          </a:p>
          <a:p>
            <a:r>
              <a:rPr lang="zh-CN" altLang="en-US"/>
              <a:t>目标用户画像：明确为</a:t>
            </a:r>
            <a:r>
              <a:rPr lang="en-US" altLang="zh-CN"/>
              <a:t> 4 - 18 </a:t>
            </a:r>
            <a:r>
              <a:rPr lang="zh-CN" altLang="en-US"/>
              <a:t>岁具有独立思考、创新思维的青少年儿童。</a:t>
            </a:r>
            <a:endParaRPr lang="zh-CN" altLang="en-US"/>
          </a:p>
          <a:p>
            <a:r>
              <a:rPr lang="zh-CN" altLang="en-US"/>
              <a:t>需求分析：该年龄段孩子对世界充满好奇，渴望探索未知，传统学习方式无法满足其对宇宙直观认知的需求，本产品提供互动性和趣味性强的学习体验。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6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如何获得用户</a:t>
            </a:r>
            <a:endParaRPr lang="zh-CN" altLang="en-US"/>
          </a:p>
          <a:p>
            <a:r>
              <a:rPr lang="zh-CN" altLang="en-US"/>
              <a:t>线上推广：通过社交媒体平台（如微信、微博、抖音）发布产品宣传视频、图片和文章，吸引潜在用户关注。</a:t>
            </a:r>
            <a:endParaRPr lang="zh-CN" altLang="en-US"/>
          </a:p>
          <a:p>
            <a:r>
              <a:rPr lang="zh-CN" altLang="en-US"/>
              <a:t>学校合作：与中小学合作，将产品引入课堂，作为天文科普教学工具，通过学校推荐扩大用户群体。</a:t>
            </a:r>
            <a:endParaRPr lang="zh-CN" altLang="en-US"/>
          </a:p>
          <a:p>
            <a:r>
              <a:rPr lang="zh-CN" altLang="en-US"/>
              <a:t>线下活动：参加天文科普展览、科技节等活动，现场展示产品功能，吸引用户体验和下载。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7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团队优势</a:t>
            </a:r>
            <a:endParaRPr lang="zh-CN" altLang="en-US"/>
          </a:p>
          <a:p>
            <a:r>
              <a:rPr lang="zh-CN" altLang="en-US"/>
              <a:t>天文知识专业：团队成员包括天文学专业人士，具备丰富的天文知识和研究经验，确保产品内容的科学性和准确性。</a:t>
            </a:r>
            <a:endParaRPr lang="zh-CN" altLang="en-US"/>
          </a:p>
          <a:p>
            <a:r>
              <a:rPr lang="zh-CN" altLang="en-US"/>
              <a:t>软件开发能力：拥有专业的软件开发团队，熟悉</a:t>
            </a:r>
            <a:r>
              <a:rPr lang="en-US" altLang="zh-CN"/>
              <a:t> WebGL</a:t>
            </a:r>
            <a:r>
              <a:rPr lang="zh-CN" altLang="en-US"/>
              <a:t>、</a:t>
            </a:r>
            <a:r>
              <a:rPr lang="en-US" altLang="zh-CN"/>
              <a:t>Three.js</a:t>
            </a:r>
            <a:r>
              <a:rPr lang="zh-CN" altLang="en-US"/>
              <a:t>、</a:t>
            </a:r>
            <a:r>
              <a:rPr lang="en-US" altLang="zh-CN"/>
              <a:t>Unity3D </a:t>
            </a:r>
            <a:r>
              <a:rPr lang="zh-CN" altLang="en-US"/>
              <a:t>等技术，能够实现产品的各种功能和特效。</a:t>
            </a:r>
            <a:endParaRPr lang="zh-CN" altLang="en-US"/>
          </a:p>
          <a:p>
            <a:r>
              <a:rPr lang="zh-CN" altLang="en-US"/>
              <a:t>教育领域经验：部分成员具有教育行业背景，了解青少年学习特点和需求，能够设计出符合教育规律的互动式学习内容。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8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如何做到差异化</a:t>
            </a:r>
            <a:endParaRPr lang="zh-CN" altLang="en-US"/>
          </a:p>
          <a:p>
            <a:r>
              <a:rPr lang="zh-CN" altLang="en-US"/>
              <a:t>互动性强：与传统天文馆和学习工具相比，本产品设计了任务驱动、问题导向的益智小游戏和模拟实验，如模拟星球运转、尝试在星球上行走等，让用户在动手操作中学习知识。</a:t>
            </a:r>
            <a:endParaRPr lang="zh-CN" altLang="en-US"/>
          </a:p>
          <a:p>
            <a:r>
              <a:rPr lang="zh-CN" altLang="en-US"/>
              <a:t>数据真实：采用</a:t>
            </a:r>
            <a:r>
              <a:rPr lang="en-US" altLang="zh-CN"/>
              <a:t> NASA / JPL </a:t>
            </a:r>
            <a:r>
              <a:rPr lang="zh-CN" altLang="en-US"/>
              <a:t>提供的行星轨道数据、</a:t>
            </a:r>
            <a:r>
              <a:rPr lang="en-US" altLang="zh-CN"/>
              <a:t>NASA Planetary Fact Sheet </a:t>
            </a:r>
            <a:r>
              <a:rPr lang="zh-CN" altLang="en-US"/>
              <a:t>等权威数据来源，展示真实的天体信息，增强用户对宇宙的直观理解。</a:t>
            </a:r>
            <a:endParaRPr lang="zh-CN" altLang="en-US"/>
          </a:p>
          <a:p>
            <a:r>
              <a:rPr lang="zh-CN" altLang="en-US"/>
              <a:t>个性化学习：通过设置空间站和知识节点，根据用户的探索进度提供分层学习内容，实现个性化学习体验。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9</a:t>
            </a:r>
            <a:r>
              <a:rPr lang="zh-CN" altLang="en-US"/>
              <a:t>：产品定义</a:t>
            </a:r>
            <a:r>
              <a:rPr lang="en-US" altLang="zh-CN"/>
              <a:t> - </a:t>
            </a:r>
            <a:r>
              <a:rPr lang="zh-CN" altLang="en-US"/>
              <a:t>解决的问题</a:t>
            </a:r>
            <a:endParaRPr lang="zh-CN" altLang="en-US"/>
          </a:p>
          <a:p>
            <a:r>
              <a:rPr lang="zh-CN" altLang="en-US"/>
              <a:t>传统学习痛点：指出传统物理学习中，学生依赖抽象公式和简化模型，缺乏对真实天体数据的直观理解，难以建立系统的天体物理思维，影响学习兴趣和探索动力。</a:t>
            </a:r>
            <a:endParaRPr lang="zh-CN" altLang="en-US"/>
          </a:p>
          <a:p>
            <a:r>
              <a:rPr lang="zh-CN" altLang="en-US"/>
              <a:t>产品解决方案：本产品通过模拟真实的宇宙场景和天体运动，让学生直观感受天体数据，在互动体验中学习天文知识，解决传统学习中的问题。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10</a:t>
            </a:r>
            <a:r>
              <a:rPr lang="zh-CN" altLang="en-US"/>
              <a:t>：产品定义</a:t>
            </a:r>
            <a:r>
              <a:rPr lang="en-US" altLang="zh-CN"/>
              <a:t> - </a:t>
            </a:r>
            <a:r>
              <a:rPr lang="zh-CN" altLang="en-US"/>
              <a:t>对客户的价值</a:t>
            </a:r>
            <a:endParaRPr lang="zh-CN" altLang="en-US"/>
          </a:p>
          <a:p>
            <a:r>
              <a:rPr lang="zh-CN" altLang="en-US"/>
              <a:t>用户故事描述：以小明为例，他是一名</a:t>
            </a:r>
            <a:r>
              <a:rPr lang="en-US" altLang="zh-CN"/>
              <a:t> 10 </a:t>
            </a:r>
            <a:r>
              <a:rPr lang="zh-CN" altLang="en-US"/>
              <a:t>岁的小学生，对宇宙充满好奇。通过使用小小宇宙观察家，他可以模拟星球运转、了解星球信息、在星球上行走，还能解锁空间站的知识任务。在这个过程中，小明不仅获取了行星、恒星、轨道等天文知识，更在动手操作、数据分析和逻辑推理中完成了知识的内化，提升了对宇宙的兴趣和理解，培养了问题意识、数据意识和逻辑思维能力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11</a:t>
            </a:r>
            <a:r>
              <a:rPr lang="zh-CN" altLang="en-US"/>
              <a:t>：产品定义</a:t>
            </a:r>
            <a:r>
              <a:rPr lang="en-US" altLang="zh-CN"/>
              <a:t> - </a:t>
            </a:r>
            <a:r>
              <a:rPr lang="zh-CN" altLang="en-US"/>
              <a:t>解决方案</a:t>
            </a:r>
            <a:endParaRPr lang="zh-CN" altLang="en-US"/>
          </a:p>
          <a:p>
            <a:r>
              <a:rPr lang="zh-CN" altLang="en-US"/>
              <a:t>多平台支持：产品以网站、微信小程序或者</a:t>
            </a:r>
            <a:r>
              <a:rPr lang="en-US" altLang="zh-CN"/>
              <a:t> Android </a:t>
            </a:r>
            <a:r>
              <a:rPr lang="zh-CN" altLang="en-US"/>
              <a:t>应用的形式呈现，方便用户随时随地使用。</a:t>
            </a:r>
            <a:endParaRPr lang="zh-CN" altLang="en-US"/>
          </a:p>
          <a:p>
            <a:r>
              <a:rPr lang="zh-CN" altLang="en-US"/>
              <a:t>技术选型：使用</a:t>
            </a:r>
            <a:r>
              <a:rPr lang="en-US" altLang="zh-CN"/>
              <a:t> WebGL + Three.js </a:t>
            </a:r>
            <a:r>
              <a:rPr lang="zh-CN" altLang="en-US"/>
              <a:t>构建</a:t>
            </a:r>
            <a:r>
              <a:rPr lang="en-US" altLang="zh-CN"/>
              <a:t> 3D </a:t>
            </a:r>
            <a:r>
              <a:rPr lang="zh-CN" altLang="en-US"/>
              <a:t>太阳系模型，设置轨道路径和动画；</a:t>
            </a:r>
            <a:r>
              <a:rPr lang="en-US" altLang="zh-CN"/>
              <a:t>Unity3D </a:t>
            </a:r>
            <a:r>
              <a:rPr lang="zh-CN" altLang="en-US"/>
              <a:t>用于开发更沉浸的桌面</a:t>
            </a:r>
            <a:r>
              <a:rPr lang="en-US" altLang="zh-CN"/>
              <a:t> / </a:t>
            </a:r>
            <a:r>
              <a:rPr lang="zh-CN" altLang="en-US"/>
              <a:t>移动端版本，支持光照与空间缩放。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幻灯片</a:t>
            </a:r>
            <a:r>
              <a:rPr lang="en-US" altLang="zh-CN"/>
              <a:t> 3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使命</a:t>
            </a:r>
            <a:endParaRPr lang="zh-CN" altLang="en-US"/>
          </a:p>
          <a:p>
            <a:r>
              <a:rPr lang="zh-CN" altLang="en-US"/>
              <a:t>使命阐述：帮助</a:t>
            </a:r>
            <a:r>
              <a:rPr lang="en-US" altLang="zh-CN"/>
              <a:t> 4 - 18 </a:t>
            </a:r>
            <a:r>
              <a:rPr lang="zh-CN" altLang="en-US"/>
              <a:t>岁喜欢独立思考、发挥想象、有开创性思维的青少年儿童建立系统的天体物理思维，提升对自然规律的深刻认知，激发学习兴趣与探索动力，打破传统物理学习中依赖抽象公式和简化模型的局限，让学生直观理解真实天体数据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4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使命口号</a:t>
            </a:r>
            <a:endParaRPr lang="zh-CN" altLang="en-US"/>
          </a:p>
          <a:p>
            <a:r>
              <a:rPr lang="zh-CN" altLang="en-US"/>
              <a:t>展示口号：</a:t>
            </a:r>
            <a:r>
              <a:rPr lang="en-US" altLang="zh-CN"/>
              <a:t>“</a:t>
            </a:r>
            <a:r>
              <a:rPr lang="zh-CN" altLang="en-US"/>
              <a:t>小小宇宙观察家，开启宇宙探索新征程</a:t>
            </a:r>
            <a:r>
              <a:rPr lang="en-US" altLang="zh-CN"/>
              <a:t>”</a:t>
            </a:r>
            <a:endParaRPr lang="en-US" altLang="zh-CN"/>
          </a:p>
          <a:p>
            <a:r>
              <a:rPr lang="zh-CN" altLang="en-US"/>
              <a:t>幻灯片</a:t>
            </a:r>
            <a:r>
              <a:rPr lang="en-US" altLang="zh-CN"/>
              <a:t> 5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目标用户</a:t>
            </a:r>
            <a:endParaRPr lang="zh-CN" altLang="en-US"/>
          </a:p>
          <a:p>
            <a:r>
              <a:rPr lang="zh-CN" altLang="en-US"/>
              <a:t>目标用户画像：明确为</a:t>
            </a:r>
            <a:r>
              <a:rPr lang="en-US" altLang="zh-CN"/>
              <a:t> 4 - 18 </a:t>
            </a:r>
            <a:r>
              <a:rPr lang="zh-CN" altLang="en-US"/>
              <a:t>岁具有独立思考、创新思维的青少年儿童。</a:t>
            </a:r>
            <a:endParaRPr lang="zh-CN" altLang="en-US"/>
          </a:p>
          <a:p>
            <a:r>
              <a:rPr lang="zh-CN" altLang="en-US"/>
              <a:t>需求分析：该年龄段孩子对世界充满好奇，渴望探索未知，传统学习方式无法满足其对宇宙直观认知的需求，本产品提供互动性和趣味性强的学习体验。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6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如何获得用户</a:t>
            </a:r>
            <a:endParaRPr lang="zh-CN" altLang="en-US"/>
          </a:p>
          <a:p>
            <a:r>
              <a:rPr lang="zh-CN" altLang="en-US"/>
              <a:t>线上推广：通过社交媒体平台（如微信、微博、抖音）发布产品宣传视频、图片和文章，吸引潜在用户关注。</a:t>
            </a:r>
            <a:endParaRPr lang="zh-CN" altLang="en-US"/>
          </a:p>
          <a:p>
            <a:r>
              <a:rPr lang="zh-CN" altLang="en-US"/>
              <a:t>学校合作：与中小学合作，将产品引入课堂，作为天文科普教学工具，通过学校推荐扩大用户群体。</a:t>
            </a:r>
            <a:endParaRPr lang="zh-CN" altLang="en-US"/>
          </a:p>
          <a:p>
            <a:r>
              <a:rPr lang="zh-CN" altLang="en-US"/>
              <a:t>线下活动：参加天文科普展览、科技节等活动，现场展示产品功能，吸引用户体验和下载。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7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团队优势</a:t>
            </a:r>
            <a:endParaRPr lang="zh-CN" altLang="en-US"/>
          </a:p>
          <a:p>
            <a:r>
              <a:rPr lang="zh-CN" altLang="en-US"/>
              <a:t>天文知识专业：团队成员包括天文学专业人士，具备丰富的天文知识和研究经验，确保产品内容的科学性和准确性。</a:t>
            </a:r>
            <a:endParaRPr lang="zh-CN" altLang="en-US"/>
          </a:p>
          <a:p>
            <a:r>
              <a:rPr lang="zh-CN" altLang="en-US"/>
              <a:t>软件开发能力：拥有专业的软件开发团队，熟悉</a:t>
            </a:r>
            <a:r>
              <a:rPr lang="en-US" altLang="zh-CN"/>
              <a:t> WebGL</a:t>
            </a:r>
            <a:r>
              <a:rPr lang="zh-CN" altLang="en-US"/>
              <a:t>、</a:t>
            </a:r>
            <a:r>
              <a:rPr lang="en-US" altLang="zh-CN"/>
              <a:t>Three.js</a:t>
            </a:r>
            <a:r>
              <a:rPr lang="zh-CN" altLang="en-US"/>
              <a:t>、</a:t>
            </a:r>
            <a:r>
              <a:rPr lang="en-US" altLang="zh-CN"/>
              <a:t>Unity3D </a:t>
            </a:r>
            <a:r>
              <a:rPr lang="zh-CN" altLang="en-US"/>
              <a:t>等技术，能够实现产品的各种功能和特效。</a:t>
            </a:r>
            <a:endParaRPr lang="zh-CN" altLang="en-US"/>
          </a:p>
          <a:p>
            <a:r>
              <a:rPr lang="zh-CN" altLang="en-US"/>
              <a:t>教育领域经验：部分成员具有教育行业背景，了解青少年学习特点和需求，能够设计出符合教育规律的互动式学习内容。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8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如何做到差异化</a:t>
            </a:r>
            <a:endParaRPr lang="zh-CN" altLang="en-US"/>
          </a:p>
          <a:p>
            <a:r>
              <a:rPr lang="zh-CN" altLang="en-US"/>
              <a:t>互动性强：与传统天文馆和学习工具相比，本产品设计了任务驱动、问题导向的益智小游戏和模拟实验，如模拟星球运转、尝试在星球上行走等，让用户在动手操作中学习知识。</a:t>
            </a:r>
            <a:endParaRPr lang="zh-CN" altLang="en-US"/>
          </a:p>
          <a:p>
            <a:r>
              <a:rPr lang="zh-CN" altLang="en-US"/>
              <a:t>数据真实：采用</a:t>
            </a:r>
            <a:r>
              <a:rPr lang="en-US" altLang="zh-CN"/>
              <a:t> NASA / JPL </a:t>
            </a:r>
            <a:r>
              <a:rPr lang="zh-CN" altLang="en-US"/>
              <a:t>提供的行星轨道数据、</a:t>
            </a:r>
            <a:r>
              <a:rPr lang="en-US" altLang="zh-CN"/>
              <a:t>NASA Planetary Fact Sheet </a:t>
            </a:r>
            <a:r>
              <a:rPr lang="zh-CN" altLang="en-US"/>
              <a:t>等权威数据来源，展示真实的天体信息，增强用户对宇宙的直观理解。</a:t>
            </a:r>
            <a:endParaRPr lang="zh-CN" altLang="en-US"/>
          </a:p>
          <a:p>
            <a:r>
              <a:rPr lang="zh-CN" altLang="en-US"/>
              <a:t>个性化学习：通过设置空间站和知识节点，根据用户的探索进度提供分层学习内容，实现个性化学习体验。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9</a:t>
            </a:r>
            <a:r>
              <a:rPr lang="zh-CN" altLang="en-US"/>
              <a:t>：产品定义</a:t>
            </a:r>
            <a:r>
              <a:rPr lang="en-US" altLang="zh-CN"/>
              <a:t> - </a:t>
            </a:r>
            <a:r>
              <a:rPr lang="zh-CN" altLang="en-US"/>
              <a:t>解决的问题</a:t>
            </a:r>
            <a:endParaRPr lang="zh-CN" altLang="en-US"/>
          </a:p>
          <a:p>
            <a:r>
              <a:rPr lang="zh-CN" altLang="en-US"/>
              <a:t>传统学习痛点：指出传统物理学习中，学生依赖抽象公式和简化模型，缺乏对真实天体数据的直观理解，难以建立系统的天体物理思维，影响学习兴趣和探索动力。</a:t>
            </a:r>
            <a:endParaRPr lang="zh-CN" altLang="en-US"/>
          </a:p>
          <a:p>
            <a:r>
              <a:rPr lang="zh-CN" altLang="en-US"/>
              <a:t>产品解决方案：本产品通过模拟真实的宇宙场景和天体运动，让学生直观感受天体数据，在互动体验中学习天文知识，解决传统学习中的问题。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10</a:t>
            </a:r>
            <a:r>
              <a:rPr lang="zh-CN" altLang="en-US"/>
              <a:t>：产品定义</a:t>
            </a:r>
            <a:r>
              <a:rPr lang="en-US" altLang="zh-CN"/>
              <a:t> - </a:t>
            </a:r>
            <a:r>
              <a:rPr lang="zh-CN" altLang="en-US"/>
              <a:t>对客户的价值</a:t>
            </a:r>
            <a:endParaRPr lang="zh-CN" altLang="en-US"/>
          </a:p>
          <a:p>
            <a:r>
              <a:rPr lang="zh-CN" altLang="en-US"/>
              <a:t>用户故事描述：以小明为例，他是一名</a:t>
            </a:r>
            <a:r>
              <a:rPr lang="en-US" altLang="zh-CN"/>
              <a:t> 10 </a:t>
            </a:r>
            <a:r>
              <a:rPr lang="zh-CN" altLang="en-US"/>
              <a:t>岁的小学生，对宇宙充满好奇。通过使用小小宇宙观察家，他可以模拟星球运转、了解星球信息、在星球上行走，还能解锁空间站的知识任务。在这个过程中，小明不仅获取了行星、恒星、轨道等天文知识，更在动手操作、数据分析和逻辑推理中完成了知识的内化，提升了对宇宙的兴趣和理解，培养了问题意识、数据意识和逻辑思维能力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11</a:t>
            </a:r>
            <a:r>
              <a:rPr lang="zh-CN" altLang="en-US"/>
              <a:t>：产品定义</a:t>
            </a:r>
            <a:r>
              <a:rPr lang="en-US" altLang="zh-CN"/>
              <a:t> - </a:t>
            </a:r>
            <a:r>
              <a:rPr lang="zh-CN" altLang="en-US"/>
              <a:t>解决方案</a:t>
            </a:r>
            <a:endParaRPr lang="zh-CN" altLang="en-US"/>
          </a:p>
          <a:p>
            <a:r>
              <a:rPr lang="zh-CN" altLang="en-US"/>
              <a:t>多平台支持：产品以网站、微信小程序或者</a:t>
            </a:r>
            <a:r>
              <a:rPr lang="en-US" altLang="zh-CN"/>
              <a:t> Android </a:t>
            </a:r>
            <a:r>
              <a:rPr lang="zh-CN" altLang="en-US"/>
              <a:t>应用的形式呈现，方便用户随时随地使用。</a:t>
            </a:r>
            <a:endParaRPr lang="zh-CN" altLang="en-US"/>
          </a:p>
          <a:p>
            <a:r>
              <a:rPr lang="zh-CN" altLang="en-US"/>
              <a:t>技术选型：使用</a:t>
            </a:r>
            <a:r>
              <a:rPr lang="en-US" altLang="zh-CN"/>
              <a:t> WebGL + Three.js </a:t>
            </a:r>
            <a:r>
              <a:rPr lang="zh-CN" altLang="en-US"/>
              <a:t>构建</a:t>
            </a:r>
            <a:r>
              <a:rPr lang="en-US" altLang="zh-CN"/>
              <a:t> 3D </a:t>
            </a:r>
            <a:r>
              <a:rPr lang="zh-CN" altLang="en-US"/>
              <a:t>太阳系模型，设置轨道路径和动画；</a:t>
            </a:r>
            <a:r>
              <a:rPr lang="en-US" altLang="zh-CN"/>
              <a:t>Unity3D </a:t>
            </a:r>
            <a:r>
              <a:rPr lang="zh-CN" altLang="en-US"/>
              <a:t>用于开发更沉浸的桌面</a:t>
            </a:r>
            <a:r>
              <a:rPr lang="en-US" altLang="zh-CN"/>
              <a:t> / </a:t>
            </a:r>
            <a:r>
              <a:rPr lang="zh-CN" altLang="en-US"/>
              <a:t>移动端版本，支持光照与空间缩放。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幻灯片</a:t>
            </a:r>
            <a:r>
              <a:rPr lang="en-US" altLang="zh-CN"/>
              <a:t> 3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使命</a:t>
            </a:r>
            <a:endParaRPr lang="zh-CN" altLang="en-US"/>
          </a:p>
          <a:p>
            <a:r>
              <a:rPr lang="zh-CN" altLang="en-US"/>
              <a:t>使命阐述：帮助</a:t>
            </a:r>
            <a:r>
              <a:rPr lang="en-US" altLang="zh-CN"/>
              <a:t> 4 - 18 </a:t>
            </a:r>
            <a:r>
              <a:rPr lang="zh-CN" altLang="en-US"/>
              <a:t>岁喜欢独立思考、发挥想象、有开创性思维的青少年儿童建立系统的天体物理思维，提升对自然规律的深刻认知，激发学习兴趣与探索动力，打破传统物理学习中依赖抽象公式和简化模型的局限，让学生直观理解真实天体数据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4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使命口号</a:t>
            </a:r>
            <a:endParaRPr lang="zh-CN" altLang="en-US"/>
          </a:p>
          <a:p>
            <a:r>
              <a:rPr lang="zh-CN" altLang="en-US"/>
              <a:t>展示口号：</a:t>
            </a:r>
            <a:r>
              <a:rPr lang="en-US" altLang="zh-CN"/>
              <a:t>“</a:t>
            </a:r>
            <a:r>
              <a:rPr lang="zh-CN" altLang="en-US"/>
              <a:t>小小宇宙观察家，开启宇宙探索新征程</a:t>
            </a:r>
            <a:r>
              <a:rPr lang="en-US" altLang="zh-CN"/>
              <a:t>”</a:t>
            </a:r>
            <a:endParaRPr lang="en-US" altLang="zh-CN"/>
          </a:p>
          <a:p>
            <a:r>
              <a:rPr lang="zh-CN" altLang="en-US"/>
              <a:t>幻灯片</a:t>
            </a:r>
            <a:r>
              <a:rPr lang="en-US" altLang="zh-CN"/>
              <a:t> 5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目标用户</a:t>
            </a:r>
            <a:endParaRPr lang="zh-CN" altLang="en-US"/>
          </a:p>
          <a:p>
            <a:r>
              <a:rPr lang="zh-CN" altLang="en-US"/>
              <a:t>目标用户画像：明确为</a:t>
            </a:r>
            <a:r>
              <a:rPr lang="en-US" altLang="zh-CN"/>
              <a:t> 4 - 18 </a:t>
            </a:r>
            <a:r>
              <a:rPr lang="zh-CN" altLang="en-US"/>
              <a:t>岁具有独立思考、创新思维的青少年儿童。</a:t>
            </a:r>
            <a:endParaRPr lang="zh-CN" altLang="en-US"/>
          </a:p>
          <a:p>
            <a:r>
              <a:rPr lang="zh-CN" altLang="en-US"/>
              <a:t>需求分析：该年龄段孩子对世界充满好奇，渴望探索未知，传统学习方式无法满足其对宇宙直观认知的需求，本产品提供互动性和趣味性强的学习体验。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6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如何获得用户</a:t>
            </a:r>
            <a:endParaRPr lang="zh-CN" altLang="en-US"/>
          </a:p>
          <a:p>
            <a:r>
              <a:rPr lang="zh-CN" altLang="en-US"/>
              <a:t>线上推广：通过社交媒体平台（如微信、微博、抖音）发布产品宣传视频、图片和文章，吸引潜在用户关注。</a:t>
            </a:r>
            <a:endParaRPr lang="zh-CN" altLang="en-US"/>
          </a:p>
          <a:p>
            <a:r>
              <a:rPr lang="zh-CN" altLang="en-US"/>
              <a:t>学校合作：与中小学合作，将产品引入课堂，作为天文科普教学工具，通过学校推荐扩大用户群体。</a:t>
            </a:r>
            <a:endParaRPr lang="zh-CN" altLang="en-US"/>
          </a:p>
          <a:p>
            <a:r>
              <a:rPr lang="zh-CN" altLang="en-US"/>
              <a:t>线下活动：参加天文科普展览、科技节等活动，现场展示产品功能，吸引用户体验和下载。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7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团队优势</a:t>
            </a:r>
            <a:endParaRPr lang="zh-CN" altLang="en-US"/>
          </a:p>
          <a:p>
            <a:r>
              <a:rPr lang="zh-CN" altLang="en-US"/>
              <a:t>天文知识专业：团队成员包括天文学专业人士，具备丰富的天文知识和研究经验，确保产品内容的科学性和准确性。</a:t>
            </a:r>
            <a:endParaRPr lang="zh-CN" altLang="en-US"/>
          </a:p>
          <a:p>
            <a:r>
              <a:rPr lang="zh-CN" altLang="en-US"/>
              <a:t>软件开发能力：拥有专业的软件开发团队，熟悉</a:t>
            </a:r>
            <a:r>
              <a:rPr lang="en-US" altLang="zh-CN"/>
              <a:t> WebGL</a:t>
            </a:r>
            <a:r>
              <a:rPr lang="zh-CN" altLang="en-US"/>
              <a:t>、</a:t>
            </a:r>
            <a:r>
              <a:rPr lang="en-US" altLang="zh-CN"/>
              <a:t>Three.js</a:t>
            </a:r>
            <a:r>
              <a:rPr lang="zh-CN" altLang="en-US"/>
              <a:t>、</a:t>
            </a:r>
            <a:r>
              <a:rPr lang="en-US" altLang="zh-CN"/>
              <a:t>Unity3D </a:t>
            </a:r>
            <a:r>
              <a:rPr lang="zh-CN" altLang="en-US"/>
              <a:t>等技术，能够实现产品的各种功能和特效。</a:t>
            </a:r>
            <a:endParaRPr lang="zh-CN" altLang="en-US"/>
          </a:p>
          <a:p>
            <a:r>
              <a:rPr lang="zh-CN" altLang="en-US"/>
              <a:t>教育领域经验：部分成员具有教育行业背景，了解青少年学习特点和需求，能够设计出符合教育规律的互动式学习内容。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8</a:t>
            </a:r>
            <a:r>
              <a:rPr lang="zh-CN" altLang="en-US"/>
              <a:t>：产品使命、口号和策略</a:t>
            </a:r>
            <a:r>
              <a:rPr lang="en-US" altLang="zh-CN"/>
              <a:t> - </a:t>
            </a:r>
            <a:r>
              <a:rPr lang="zh-CN" altLang="en-US"/>
              <a:t>如何做到差异化</a:t>
            </a:r>
            <a:endParaRPr lang="zh-CN" altLang="en-US"/>
          </a:p>
          <a:p>
            <a:r>
              <a:rPr lang="zh-CN" altLang="en-US"/>
              <a:t>互动性强：与传统天文馆和学习工具相比，本产品设计了任务驱动、问题导向的益智小游戏和模拟实验，如模拟星球运转、尝试在星球上行走等，让用户在动手操作中学习知识。</a:t>
            </a:r>
            <a:endParaRPr lang="zh-CN" altLang="en-US"/>
          </a:p>
          <a:p>
            <a:r>
              <a:rPr lang="zh-CN" altLang="en-US"/>
              <a:t>数据真实：采用</a:t>
            </a:r>
            <a:r>
              <a:rPr lang="en-US" altLang="zh-CN"/>
              <a:t> NASA / JPL </a:t>
            </a:r>
            <a:r>
              <a:rPr lang="zh-CN" altLang="en-US"/>
              <a:t>提供的行星轨道数据、</a:t>
            </a:r>
            <a:r>
              <a:rPr lang="en-US" altLang="zh-CN"/>
              <a:t>NASA Planetary Fact Sheet </a:t>
            </a:r>
            <a:r>
              <a:rPr lang="zh-CN" altLang="en-US"/>
              <a:t>等权威数据来源，展示真实的天体信息，增强用户对宇宙的直观理解。</a:t>
            </a:r>
            <a:endParaRPr lang="zh-CN" altLang="en-US"/>
          </a:p>
          <a:p>
            <a:r>
              <a:rPr lang="zh-CN" altLang="en-US"/>
              <a:t>个性化学习：通过设置空间站和知识节点，根据用户的探索进度提供分层学习内容，实现个性化学习体验。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9</a:t>
            </a:r>
            <a:r>
              <a:rPr lang="zh-CN" altLang="en-US"/>
              <a:t>：产品定义</a:t>
            </a:r>
            <a:r>
              <a:rPr lang="en-US" altLang="zh-CN"/>
              <a:t> - </a:t>
            </a:r>
            <a:r>
              <a:rPr lang="zh-CN" altLang="en-US"/>
              <a:t>解决的问题</a:t>
            </a:r>
            <a:endParaRPr lang="zh-CN" altLang="en-US"/>
          </a:p>
          <a:p>
            <a:r>
              <a:rPr lang="zh-CN" altLang="en-US"/>
              <a:t>传统学习痛点：指出传统物理学习中，学生依赖抽象公式和简化模型，缺乏对真实天体数据的直观理解，难以建立系统的天体物理思维，影响学习兴趣和探索动力。</a:t>
            </a:r>
            <a:endParaRPr lang="zh-CN" altLang="en-US"/>
          </a:p>
          <a:p>
            <a:r>
              <a:rPr lang="zh-CN" altLang="en-US"/>
              <a:t>产品解决方案：本产品通过模拟真实的宇宙场景和天体运动，让学生直观感受天体数据，在互动体验中学习天文知识，解决传统学习中的问题。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10</a:t>
            </a:r>
            <a:r>
              <a:rPr lang="zh-CN" altLang="en-US"/>
              <a:t>：产品定义</a:t>
            </a:r>
            <a:r>
              <a:rPr lang="en-US" altLang="zh-CN"/>
              <a:t> - </a:t>
            </a:r>
            <a:r>
              <a:rPr lang="zh-CN" altLang="en-US"/>
              <a:t>对客户的价值</a:t>
            </a:r>
            <a:endParaRPr lang="zh-CN" altLang="en-US"/>
          </a:p>
          <a:p>
            <a:r>
              <a:rPr lang="zh-CN" altLang="en-US"/>
              <a:t>用户故事描述：以小明为例，他是一名</a:t>
            </a:r>
            <a:r>
              <a:rPr lang="en-US" altLang="zh-CN"/>
              <a:t> 10 </a:t>
            </a:r>
            <a:r>
              <a:rPr lang="zh-CN" altLang="en-US"/>
              <a:t>岁的小学生，对宇宙充满好奇。通过使用小小宇宙观察家，他可以模拟星球运转、了解星球信息、在星球上行走，还能解锁空间站的知识任务。在这个过程中，小明不仅获取了行星、恒星、轨道等天文知识，更在动手操作、数据分析和逻辑推理中完成了知识的内化，提升了对宇宙的兴趣和理解，培养了问题意识、数据意识和逻辑思维能力。</a:t>
            </a:r>
            <a:endParaRPr lang="zh-CN" altLang="en-US"/>
          </a:p>
          <a:p>
            <a:r>
              <a:rPr lang="zh-CN" altLang="en-US"/>
              <a:t>幻灯片</a:t>
            </a:r>
            <a:r>
              <a:rPr lang="en-US" altLang="zh-CN"/>
              <a:t> 11</a:t>
            </a:r>
            <a:r>
              <a:rPr lang="zh-CN" altLang="en-US"/>
              <a:t>：产品定义</a:t>
            </a:r>
            <a:r>
              <a:rPr lang="en-US" altLang="zh-CN"/>
              <a:t> - </a:t>
            </a:r>
            <a:r>
              <a:rPr lang="zh-CN" altLang="en-US"/>
              <a:t>解决方案</a:t>
            </a:r>
            <a:endParaRPr lang="zh-CN" altLang="en-US"/>
          </a:p>
          <a:p>
            <a:r>
              <a:rPr lang="zh-CN" altLang="en-US"/>
              <a:t>多平台支持：产品以网站、微信小程序或者</a:t>
            </a:r>
            <a:r>
              <a:rPr lang="en-US" altLang="zh-CN"/>
              <a:t> Android </a:t>
            </a:r>
            <a:r>
              <a:rPr lang="zh-CN" altLang="en-US"/>
              <a:t>应用的形式呈现，方便用户随时随地使用。</a:t>
            </a:r>
            <a:endParaRPr lang="zh-CN" altLang="en-US"/>
          </a:p>
          <a:p>
            <a:r>
              <a:rPr lang="zh-CN" altLang="en-US"/>
              <a:t>技术选型：使用</a:t>
            </a:r>
            <a:r>
              <a:rPr lang="en-US" altLang="zh-CN"/>
              <a:t> WebGL + Three.js </a:t>
            </a:r>
            <a:r>
              <a:rPr lang="zh-CN" altLang="en-US"/>
              <a:t>构建</a:t>
            </a:r>
            <a:r>
              <a:rPr lang="en-US" altLang="zh-CN"/>
              <a:t> 3D </a:t>
            </a:r>
            <a:r>
              <a:rPr lang="zh-CN" altLang="en-US"/>
              <a:t>太阳系模型，设置轨道路径和动画；</a:t>
            </a:r>
            <a:r>
              <a:rPr lang="en-US" altLang="zh-CN"/>
              <a:t>Unity3D </a:t>
            </a:r>
            <a:r>
              <a:rPr lang="zh-CN" altLang="en-US"/>
              <a:t>用于开发更沉浸的桌面</a:t>
            </a:r>
            <a:r>
              <a:rPr lang="en-US" altLang="zh-CN"/>
              <a:t> / </a:t>
            </a:r>
            <a:r>
              <a:rPr lang="zh-CN" altLang="en-US"/>
              <a:t>移动端版本，支持光照与空间缩放。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397600"/>
            <a:ext cx="9799200" cy="11052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5040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04000"/>
            <a:ext cx="5342400" cy="4140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04000"/>
            <a:ext cx="5342400" cy="4140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ea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70602020203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70602020203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70602020203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70602020203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602020203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602020203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602020203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602020203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63.xml"/><Relationship Id="rId7" Type="http://schemas.openxmlformats.org/officeDocument/2006/relationships/image" Target="../media/image7.svg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0" Type="http://schemas.openxmlformats.org/officeDocument/2006/relationships/notesSlide" Target="../notesSlides/notesSlide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72.xml"/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3.xml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4.xml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5.xml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76.xml"/><Relationship Id="rId3" Type="http://schemas.openxmlformats.org/officeDocument/2006/relationships/image" Target="../media/image9.svg"/><Relationship Id="rId2" Type="http://schemas.openxmlformats.org/officeDocument/2006/relationships/image" Target="../media/image10.png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5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3" Type="http://schemas.openxmlformats.org/officeDocument/2006/relationships/image" Target="../media/image12.svg"/><Relationship Id="rId2" Type="http://schemas.openxmlformats.org/officeDocument/2006/relationships/image" Target="../media/image10.png"/><Relationship Id="rId1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6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79.xml"/><Relationship Id="rId5" Type="http://schemas.openxmlformats.org/officeDocument/2006/relationships/image" Target="../media/image14.png"/><Relationship Id="rId4" Type="http://schemas.openxmlformats.org/officeDocument/2006/relationships/hyperlink" Target="https://github.com/CV-Assault-Team/CVTEAM_Cosmic_Observer" TargetMode="External"/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7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image" Target="../media/image15.svg"/><Relationship Id="rId2" Type="http://schemas.openxmlformats.org/officeDocument/2006/relationships/image" Target="../media/image11.png"/><Relationship Id="rId1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8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82.xml"/><Relationship Id="rId4" Type="http://schemas.openxmlformats.org/officeDocument/2006/relationships/image" Target="../media/image17.png"/><Relationship Id="rId3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image" Target="../media/image1.jpeg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83.xml"/><Relationship Id="rId3" Type="http://schemas.openxmlformats.org/officeDocument/2006/relationships/image" Target="../media/image18.svg"/><Relationship Id="rId2" Type="http://schemas.openxmlformats.org/officeDocument/2006/relationships/image" Target="../media/image11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64.xml"/><Relationship Id="rId4" Type="http://schemas.openxmlformats.org/officeDocument/2006/relationships/image" Target="../media/image9.svg"/><Relationship Id="rId3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0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85.xml"/><Relationship Id="rId4" Type="http://schemas.openxmlformats.org/officeDocument/2006/relationships/tags" Target="../tags/tag84.xml"/><Relationship Id="rId3" Type="http://schemas.openxmlformats.org/officeDocument/2006/relationships/image" Target="../media/image19.svg"/><Relationship Id="rId2" Type="http://schemas.openxmlformats.org/officeDocument/2006/relationships/image" Target="../media/image11.png"/><Relationship Id="rId1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86.xml"/><Relationship Id="rId7" Type="http://schemas.openxmlformats.org/officeDocument/2006/relationships/image" Target="../media/image24.png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3" Type="http://schemas.openxmlformats.org/officeDocument/2006/relationships/image" Target="../media/image20.svg"/><Relationship Id="rId2" Type="http://schemas.openxmlformats.org/officeDocument/2006/relationships/image" Target="../media/image11.png"/><Relationship Id="rId10" Type="http://schemas.openxmlformats.org/officeDocument/2006/relationships/notesSlide" Target="../notesSlides/notesSlide21.xml"/><Relationship Id="rId1" Type="http://schemas.openxmlformats.org/officeDocument/2006/relationships/image" Target="../media/image1.jpeg"/></Relationships>
</file>

<file path=ppt/slides/_rels/slide2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2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87.xml"/><Relationship Id="rId4" Type="http://schemas.openxmlformats.org/officeDocument/2006/relationships/image" Target="../media/image26.png"/><Relationship Id="rId3" Type="http://schemas.openxmlformats.org/officeDocument/2006/relationships/image" Target="../media/image25.svg"/><Relationship Id="rId2" Type="http://schemas.openxmlformats.org/officeDocument/2006/relationships/image" Target="../media/image11.png"/><Relationship Id="rId1" Type="http://schemas.openxmlformats.org/officeDocument/2006/relationships/image" Target="../media/image1.jpe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3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88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Relationship Id="rId3" Type="http://schemas.openxmlformats.org/officeDocument/2006/relationships/image" Target="../media/image27.svg"/><Relationship Id="rId2" Type="http://schemas.openxmlformats.org/officeDocument/2006/relationships/image" Target="../media/image11.png"/><Relationship Id="rId1" Type="http://schemas.openxmlformats.org/officeDocument/2006/relationships/image" Target="../media/image1.jpeg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89.xml"/><Relationship Id="rId7" Type="http://schemas.openxmlformats.org/officeDocument/2006/relationships/image" Target="../media/image34.svg"/><Relationship Id="rId6" Type="http://schemas.openxmlformats.org/officeDocument/2006/relationships/image" Target="../media/image11.png"/><Relationship Id="rId5" Type="http://schemas.openxmlformats.org/officeDocument/2006/relationships/image" Target="../media/image33.svg"/><Relationship Id="rId4" Type="http://schemas.openxmlformats.org/officeDocument/2006/relationships/image" Target="../media/image32.png"/><Relationship Id="rId3" Type="http://schemas.openxmlformats.org/officeDocument/2006/relationships/image" Target="../media/image31.svg"/><Relationship Id="rId2" Type="http://schemas.openxmlformats.org/officeDocument/2006/relationships/image" Target="../media/image30.png"/><Relationship Id="rId10" Type="http://schemas.openxmlformats.org/officeDocument/2006/relationships/notesSlide" Target="../notesSlides/notesSlide24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65.xml"/><Relationship Id="rId3" Type="http://schemas.openxmlformats.org/officeDocument/2006/relationships/image" Target="../media/image9.svg"/><Relationship Id="rId2" Type="http://schemas.openxmlformats.org/officeDocument/2006/relationships/image" Target="../media/image10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6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7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8.xml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9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0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32385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6" name="图片 15" descr="星球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87290" y="1246505"/>
            <a:ext cx="914400" cy="9144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277620" y="1407795"/>
            <a:ext cx="1561465" cy="14954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9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润玉圆宋 简" panose="02000500000000000000" charset="-122"/>
                <a:ea typeface="方正润玉圆宋 简" panose="02000500000000000000" charset="-122"/>
              </a:rPr>
              <a:t>宇</a:t>
            </a:r>
            <a:endParaRPr lang="zh-CN" altLang="en-US" sz="96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润玉圆宋 简" panose="02000500000000000000" charset="-122"/>
              <a:ea typeface="方正润玉圆宋 简" panose="02000500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857115" y="1544320"/>
            <a:ext cx="1442720" cy="14954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9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润玉圆宋 简" panose="02000500000000000000" charset="-122"/>
                <a:ea typeface="方正润玉圆宋 简" panose="02000500000000000000" charset="-122"/>
              </a:rPr>
              <a:t>索</a:t>
            </a:r>
            <a:endParaRPr lang="zh-CN" altLang="en-US" sz="96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润玉圆宋 简" panose="02000500000000000000" charset="-122"/>
              <a:ea typeface="方正润玉圆宋 简" panose="020005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578860" y="1398270"/>
            <a:ext cx="1442720" cy="14954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9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润玉圆宋 简" panose="02000500000000000000" charset="-122"/>
                <a:ea typeface="方正润玉圆宋 简" panose="02000500000000000000" charset="-122"/>
              </a:rPr>
              <a:t>探</a:t>
            </a:r>
            <a:endParaRPr lang="zh-CN" altLang="en-US" sz="96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润玉圆宋 简" panose="02000500000000000000" charset="-122"/>
              <a:ea typeface="方正润玉圆宋 简" panose="020005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698625" y="2903220"/>
            <a:ext cx="3896995" cy="14954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9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雅酷黑W" panose="00020600040101010101" charset="-122"/>
                <a:ea typeface="汉仪雅酷黑W" panose="00020600040101010101" charset="-122"/>
              </a:rPr>
              <a:t>实验室</a:t>
            </a:r>
            <a:endParaRPr lang="zh-CN" altLang="en-US" sz="96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雅酷黑W" panose="00020600040101010101" charset="-122"/>
              <a:ea typeface="汉仪雅酷黑W" panose="0002060004010101010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473325" y="1553845"/>
            <a:ext cx="1561465" cy="14954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9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润玉圆宋 简" panose="02000500000000000000" charset="-122"/>
                <a:ea typeface="方正润玉圆宋 简" panose="02000500000000000000" charset="-122"/>
              </a:rPr>
              <a:t>宙</a:t>
            </a:r>
            <a:endParaRPr lang="zh-CN" altLang="en-US" sz="96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润玉圆宋 简" panose="02000500000000000000" charset="-122"/>
              <a:ea typeface="方正润玉圆宋 简" panose="02000500000000000000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1052195" y="4998085"/>
            <a:ext cx="4849495" cy="835660"/>
          </a:xfrm>
          <a:prstGeom prst="roundRect">
            <a:avLst>
              <a:gd name="adj" fmla="val 40501"/>
            </a:avLst>
          </a:prstGeom>
          <a:gradFill>
            <a:gsLst>
              <a:gs pos="67000">
                <a:srgbClr val="4073A4">
                  <a:alpha val="28000"/>
                </a:srgbClr>
              </a:gs>
              <a:gs pos="5000">
                <a:srgbClr val="EBB78F">
                  <a:alpha val="13000"/>
                </a:srgbClr>
              </a:gs>
              <a:gs pos="97000">
                <a:srgbClr val="0C4B7D">
                  <a:alpha val="17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4000">
                <a:latin typeface="方正大标宋简体" panose="02000000000000000000" charset="-122"/>
                <a:ea typeface="方正大标宋简体" panose="02000000000000000000" charset="-122"/>
              </a:rPr>
              <a:t>产品介绍</a:t>
            </a:r>
            <a:endParaRPr lang="zh-CN" altLang="en-US" sz="4000">
              <a:latin typeface="方正大标宋简体" panose="02000000000000000000" charset="-122"/>
              <a:ea typeface="方正大标宋简体" panose="02000000000000000000" charset="-122"/>
            </a:endParaRPr>
          </a:p>
        </p:txBody>
      </p:sp>
      <p:pic>
        <p:nvPicPr>
          <p:cNvPr id="15" name="图片 14" descr="星环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1845" y="1083310"/>
            <a:ext cx="1077595" cy="1077595"/>
          </a:xfrm>
          <a:prstGeom prst="rect">
            <a:avLst/>
          </a:prstGeom>
        </p:spPr>
      </p:pic>
      <p:pic>
        <p:nvPicPr>
          <p:cNvPr id="21" name="图片 20" descr="飞机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-2124710" y="1861185"/>
            <a:ext cx="607060" cy="607060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42418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405130" y="1737360"/>
            <a:ext cx="3531235" cy="4869180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产品</a:t>
            </a: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描述</a:t>
            </a:r>
            <a:endParaRPr lang="zh-CN" altLang="en-US" sz="4000">
              <a:latin typeface="汉仪雅酷黑W" panose="00020600040101010101" charset="-122"/>
              <a:ea typeface="汉仪雅酷黑W" panose="00020600040101010101" charset="-122"/>
              <a:sym typeface="+mn-ea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4261485" y="1741805"/>
            <a:ext cx="3670300" cy="4870450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用户故事</a:t>
            </a:r>
            <a:endParaRPr lang="zh-CN" altLang="en-US" sz="4000">
              <a:latin typeface="汉仪雅酷黑W" panose="00020600040101010101" charset="-122"/>
              <a:ea typeface="汉仪雅酷黑W" panose="00020600040101010101" charset="-122"/>
              <a:sym typeface="+mn-ea"/>
            </a:endParaRPr>
          </a:p>
        </p:txBody>
      </p:sp>
      <p:sp>
        <p:nvSpPr>
          <p:cNvPr id="33" name="圆角矩形 32"/>
          <p:cNvSpPr/>
          <p:nvPr/>
        </p:nvSpPr>
        <p:spPr>
          <a:xfrm>
            <a:off x="8256270" y="1737995"/>
            <a:ext cx="3531235" cy="4878705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解决方案</a:t>
            </a:r>
            <a:endParaRPr lang="zh-CN" altLang="en-US" sz="4000">
              <a:latin typeface="汉仪雅酷黑W" panose="00020600040101010101" charset="-122"/>
              <a:ea typeface="汉仪雅酷黑W" panose="00020600040101010101" charset="-122"/>
              <a:sym typeface="+mn-ea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1092200" y="739775"/>
            <a:ext cx="9027160" cy="607060"/>
            <a:chOff x="1787" y="2926"/>
            <a:chExt cx="14216" cy="956"/>
          </a:xfrm>
        </p:grpSpPr>
        <p:cxnSp>
          <p:nvCxnSpPr>
            <p:cNvPr id="37" name="直接连接符 36"/>
            <p:cNvCxnSpPr/>
            <p:nvPr/>
          </p:nvCxnSpPr>
          <p:spPr>
            <a:xfrm>
              <a:off x="1787" y="3882"/>
              <a:ext cx="13949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pic>
          <p:nvPicPr>
            <p:cNvPr id="38" name="图片 37" descr="飞机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047" y="2926"/>
              <a:ext cx="956" cy="956"/>
            </a:xfrm>
            <a:prstGeom prst="rect">
              <a:avLst/>
            </a:prstGeom>
          </p:spPr>
        </p:pic>
      </p:grpSp>
      <p:sp>
        <p:nvSpPr>
          <p:cNvPr id="39" name="文本框 38"/>
          <p:cNvSpPr txBox="1"/>
          <p:nvPr/>
        </p:nvSpPr>
        <p:spPr>
          <a:xfrm>
            <a:off x="2118995" y="739775"/>
            <a:ext cx="57518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产品设计</a:t>
            </a:r>
            <a:r>
              <a:rPr lang="en-US" altLang="zh-CN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——</a:t>
            </a:r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产品定义</a:t>
            </a:r>
            <a:endParaRPr lang="zh-CN" altLang="en-US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036320" y="536575"/>
            <a:ext cx="858520" cy="782320"/>
          </a:xfrm>
          <a:prstGeom prst="rect">
            <a:avLst/>
          </a:prstGeom>
          <a:noFill/>
          <a:effectLst>
            <a:reflection blurRad="6350" stA="50000" endA="300" endPos="55000" dir="5400000" sy="-100000" algn="bl" rotWithShape="0"/>
          </a:effectLst>
        </p:spPr>
        <p:txBody>
          <a:bodyPr wrap="square" rtlCol="0">
            <a:noAutofit/>
          </a:bodyPr>
          <a:p>
            <a:r>
              <a:rPr lang="zh-CN" altLang="en-US"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特雅宋简体" panose="02000500000000000000" charset="-122"/>
                <a:ea typeface="方正特雅宋简体" panose="02000500000000000000" charset="-122"/>
              </a:rPr>
              <a:t>壹</a:t>
            </a:r>
            <a:endParaRPr lang="zh-CN" altLang="en-US" sz="48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特雅宋简体" panose="02000500000000000000" charset="-122"/>
              <a:ea typeface="方正特雅宋简体" panose="02000500000000000000" charset="-122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42418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551180" y="402590"/>
            <a:ext cx="11089640" cy="6454775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产品</a:t>
            </a: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描述</a:t>
            </a:r>
            <a:endParaRPr lang="zh-CN" altLang="en-US" sz="4000">
              <a:latin typeface="汉仪雅酷黑W" panose="00020600040101010101" charset="-122"/>
              <a:ea typeface="汉仪雅酷黑W" panose="00020600040101010101" charset="-122"/>
              <a:sym typeface="+mn-ea"/>
            </a:endParaRPr>
          </a:p>
          <a:p>
            <a:pPr lvl="0" algn="ctr">
              <a:buClrTx/>
              <a:buSzTx/>
              <a:buFontTx/>
            </a:pPr>
            <a:endParaRPr lang="zh-CN" altLang="en-US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lvl="0" indent="457200" algn="l">
              <a:buClrTx/>
              <a:buSzTx/>
              <a:buFontTx/>
            </a:pP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对于用户来说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，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用交互性的免费卫星产品并不常见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，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模拟万有引力的更不常见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，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因此用我们的产品可以感受不一样的交互感觉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，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对比传统天文软件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，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更具有趣味性。</a:t>
            </a:r>
            <a:endParaRPr lang="zh-CN" altLang="en-US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42418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551180" y="402590"/>
            <a:ext cx="11089640" cy="6454775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用户故事</a:t>
            </a:r>
            <a:endParaRPr lang="zh-CN" altLang="en-US" sz="4000">
              <a:latin typeface="汉仪雅酷黑W" panose="00020600040101010101" charset="-122"/>
              <a:ea typeface="汉仪雅酷黑W" panose="00020600040101010101" charset="-122"/>
              <a:sym typeface="+mn-ea"/>
            </a:endParaRPr>
          </a:p>
          <a:p>
            <a:pPr lvl="0" algn="ctr">
              <a:buClrTx/>
              <a:buSzTx/>
              <a:buFontTx/>
            </a:pPr>
            <a:endParaRPr lang="en-US" altLang="zh-CN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marL="457200" lvl="0" indent="-457200" algn="l">
              <a:buClrTx/>
              <a:buSzTx/>
              <a:buFont typeface="Arial" panose="020B0706020202030204" pitchFamily="34" charset="0"/>
              <a:buChar char="•"/>
            </a:pP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作为一个青少年中的天文爱好者，我希望能够清晰地看到八大行星围绕太阳公转的动画，这样我可以直观地理解行星的运行速度和轨道形状，从而可以直观地了解太阳系。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 	</a:t>
            </a:r>
            <a:endParaRPr lang="en-US" altLang="zh-CN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marL="457200" lvl="0" indent="-457200" algn="l">
              <a:buClrTx/>
              <a:buSzTx/>
              <a:buFont typeface="Arial" panose="020B0706020202030204" pitchFamily="34" charset="0"/>
              <a:buChar char="•"/>
            </a:pP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作为学生，我也想知道各个行星之间的相互作用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，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比如月球和地球之间的相互作用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，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也想知道一般星体相互作用的场景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。</a:t>
            </a:r>
            <a:endParaRPr lang="en-US" altLang="zh-CN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42418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551180" y="402590"/>
            <a:ext cx="11089640" cy="6454775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解决方案</a:t>
            </a:r>
            <a:endParaRPr lang="zh-CN" altLang="en-US" sz="4000">
              <a:latin typeface="汉仪雅酷黑W" panose="00020600040101010101" charset="-122"/>
              <a:ea typeface="汉仪雅酷黑W" panose="00020600040101010101" charset="-122"/>
              <a:sym typeface="+mn-ea"/>
            </a:endParaRPr>
          </a:p>
          <a:p>
            <a:pPr lvl="0" algn="ctr">
              <a:buClrTx/>
              <a:buSzTx/>
              <a:buFontTx/>
            </a:pPr>
            <a:endParaRPr lang="zh-CN" altLang="en-US" sz="4000">
              <a:latin typeface="汉仪雅酷黑W" panose="00020600040101010101" charset="-122"/>
              <a:ea typeface="汉仪雅酷黑W" panose="00020600040101010101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lang="zh-CN" altLang="en-US" sz="4000">
              <a:latin typeface="汉仪雅酷黑W" panose="00020600040101010101" charset="-122"/>
              <a:ea typeface="汉仪雅酷黑W" panose="00020600040101010101" charset="-122"/>
              <a:sym typeface="+mn-ea"/>
            </a:endParaRPr>
          </a:p>
          <a:p>
            <a:pPr marL="457200" lvl="0" indent="-457200" algn="l">
              <a:buClrTx/>
              <a:buSzTx/>
              <a:buFont typeface="Arial" panose="020B0706020202030204" pitchFamily="34" charset="0"/>
              <a:buChar char="•"/>
            </a:pPr>
            <a:r>
              <a:rPr lang="zh-CN" altLang="en-US" sz="3200" b="1">
                <a:latin typeface="Microsoft YaHei Bold" panose="020B0502040204020203" charset="-122"/>
                <a:ea typeface="Microsoft YaHei Bold" panose="020B0502040204020203" charset="-122"/>
                <a:cs typeface="Times New Roman Regular" panose="02020603050405020304" charset="0"/>
                <a:sym typeface="+mn-ea"/>
              </a:rPr>
              <a:t>快捷平台支持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：产品以网站的形式呈现，方便用户使用。</a:t>
            </a:r>
            <a:endParaRPr lang="zh-CN" altLang="en-US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marL="457200" lvl="0" indent="-457200" algn="l">
              <a:buClrTx/>
              <a:buSzTx/>
              <a:buFont typeface="Arial" panose="020B0706020202030204" pitchFamily="34" charset="0"/>
              <a:buChar char="•"/>
            </a:pPr>
            <a:r>
              <a:rPr lang="zh-CN" altLang="en-US" sz="3200" b="1">
                <a:latin typeface="Microsoft YaHei Bold" panose="020B0502040204020203" charset="-122"/>
                <a:ea typeface="Microsoft YaHei Bold" panose="020B0502040204020203" charset="-122"/>
                <a:cs typeface="Times New Roman Regular" panose="02020603050405020304" charset="0"/>
                <a:sym typeface="+mn-ea"/>
              </a:rPr>
              <a:t>技术选型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：使用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 WebGL + Three.js 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构建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 3D 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太阳系模型，设置轨道路径和动画；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Unity3D 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用于开发更沉浸的桌面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 / 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移动端版本，支持光照与空间缩放。</a:t>
            </a:r>
            <a:endParaRPr lang="zh-CN" altLang="en-US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marL="457200" lvl="0" indent="-457200" algn="l">
              <a:buClrTx/>
              <a:buSzTx/>
              <a:buFont typeface="Arial" panose="020B0706020202030204" pitchFamily="34" charset="0"/>
              <a:buChar char="•"/>
            </a:pPr>
            <a:r>
              <a:rPr lang="zh-CN" altLang="en-US" sz="3200" b="1">
                <a:latin typeface="Microsoft YaHei Bold" panose="020B0502040204020203" charset="-122"/>
                <a:ea typeface="Microsoft YaHei Bold" panose="020B0502040204020203" charset="-122"/>
                <a:cs typeface="Times New Roman Regular" panose="02020603050405020304" charset="0"/>
                <a:sym typeface="+mn-ea"/>
              </a:rPr>
              <a:t>紧跟时代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：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由于基础知识浅薄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，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在制作过程中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，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遇到了大量的问题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，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因此借助了多模态大模型的帮助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。</a:t>
            </a:r>
            <a:endParaRPr lang="en-US" altLang="zh-CN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42418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704215" y="781050"/>
            <a:ext cx="9027160" cy="607060"/>
            <a:chOff x="1787" y="2926"/>
            <a:chExt cx="14216" cy="956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1787" y="3882"/>
              <a:ext cx="13949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pic>
          <p:nvPicPr>
            <p:cNvPr id="19" name="图片 18" descr="飞机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047" y="2926"/>
              <a:ext cx="956" cy="956"/>
            </a:xfrm>
            <a:prstGeom prst="rect">
              <a:avLst/>
            </a:prstGeom>
          </p:spPr>
        </p:pic>
      </p:grpSp>
      <p:sp>
        <p:nvSpPr>
          <p:cNvPr id="25" name="文本框 24"/>
          <p:cNvSpPr txBox="1"/>
          <p:nvPr/>
        </p:nvSpPr>
        <p:spPr>
          <a:xfrm>
            <a:off x="829310" y="525145"/>
            <a:ext cx="858520" cy="782320"/>
          </a:xfrm>
          <a:prstGeom prst="rect">
            <a:avLst/>
          </a:prstGeom>
          <a:noFill/>
          <a:effectLst>
            <a:reflection blurRad="6350" stA="50000" endA="300" endPos="55000" dir="5400000" sy="-100000" algn="bl" rotWithShape="0"/>
          </a:effectLst>
        </p:spPr>
        <p:txBody>
          <a:bodyPr wrap="square" rtlCol="0">
            <a:noAutofit/>
          </a:bodyPr>
          <a:p>
            <a:r>
              <a:rPr lang="zh-CN" altLang="en-US"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特雅宋简体" panose="02000500000000000000" charset="-122"/>
                <a:ea typeface="方正特雅宋简体" panose="02000500000000000000" charset="-122"/>
              </a:rPr>
              <a:t>贰</a:t>
            </a:r>
            <a:endParaRPr lang="zh-CN" altLang="en-US" sz="48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特雅宋简体" panose="02000500000000000000" charset="-122"/>
              <a:ea typeface="方正特雅宋简体" panose="02000500000000000000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232025" y="757555"/>
            <a:ext cx="41103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产品设计</a:t>
            </a:r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应用的原则</a:t>
            </a:r>
            <a:endParaRPr lang="zh-CN" altLang="en-US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551180" y="1911985"/>
            <a:ext cx="11089640" cy="5082540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marL="457200" lvl="0" indent="-457200" algn="l">
              <a:lnSpc>
                <a:spcPct val="150000"/>
              </a:lnSpc>
              <a:buClrTx/>
              <a:buSzTx/>
              <a:buFont typeface="Arial" panose="020B0706020202030204" pitchFamily="34" charset="0"/>
              <a:buChar char="•"/>
            </a:pPr>
            <a:r>
              <a:rPr lang="zh-CN" altLang="en-US" sz="28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产品符合初始设计</a:t>
            </a:r>
            <a:r>
              <a:rPr lang="zh-CN" altLang="en-US" sz="28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的使命</a:t>
            </a:r>
            <a:r>
              <a:rPr lang="zh-CN" altLang="en-US" sz="28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和策略</a:t>
            </a:r>
            <a:endParaRPr lang="zh-CN" altLang="en-US" sz="2800" b="1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marL="457200" lvl="0" indent="-457200" algn="l">
              <a:lnSpc>
                <a:spcPct val="150000"/>
              </a:lnSpc>
              <a:buClrTx/>
              <a:buSzTx/>
              <a:buFont typeface="Arial" panose="020B0706020202030204" pitchFamily="34" charset="0"/>
              <a:buChar char="•"/>
            </a:pPr>
            <a:r>
              <a:rPr lang="zh-CN" altLang="en-US" sz="28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产品设计的需求、学习和创新</a:t>
            </a:r>
            <a:r>
              <a:rPr lang="zh-CN" altLang="en-US" sz="28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原则</a:t>
            </a:r>
            <a:endParaRPr lang="zh-CN" altLang="en-US" sz="2800" b="1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marL="457200" lvl="0" indent="-457200" algn="l">
              <a:lnSpc>
                <a:spcPct val="150000"/>
              </a:lnSpc>
              <a:buClrTx/>
              <a:buSzTx/>
              <a:buFont typeface="Arial" panose="020B0706020202030204" pitchFamily="34" charset="0"/>
              <a:buChar char="•"/>
            </a:pPr>
            <a:r>
              <a:rPr lang="zh-CN" altLang="en-US" sz="28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产品设计中的继承</a:t>
            </a:r>
            <a:r>
              <a:rPr lang="en-US" altLang="zh-CN" sz="28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、</a:t>
            </a:r>
            <a:r>
              <a:rPr lang="zh-CN" altLang="en-US" sz="28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效益和时间原则</a:t>
            </a:r>
            <a:endParaRPr lang="zh-CN" altLang="en-US" sz="2800" b="1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marL="457200" lvl="0" indent="-457200" algn="l">
              <a:lnSpc>
                <a:spcPct val="150000"/>
              </a:lnSpc>
              <a:buClrTx/>
              <a:buSzTx/>
              <a:buFont typeface="Arial" panose="020B0706020202030204" pitchFamily="34" charset="0"/>
              <a:buChar char="•"/>
            </a:pPr>
            <a:r>
              <a:rPr lang="zh-CN" altLang="en-US" sz="28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产品设计的定量</a:t>
            </a:r>
            <a:r>
              <a:rPr lang="en-US" altLang="zh-CN" sz="28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、</a:t>
            </a:r>
            <a:r>
              <a:rPr lang="zh-CN" altLang="en-US" sz="28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简化和审核</a:t>
            </a:r>
            <a:r>
              <a:rPr lang="zh-CN" altLang="en-US" sz="28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原则</a:t>
            </a:r>
            <a:endParaRPr lang="zh-CN" altLang="en-US" sz="2800" b="1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marL="457200" lvl="0" indent="-457200" algn="l">
              <a:buClrTx/>
              <a:buSzTx/>
              <a:buFont typeface="Arial" panose="020B0706020202030204" pitchFamily="34" charset="0"/>
              <a:buChar char="•"/>
            </a:pPr>
            <a:endParaRPr lang="zh-CN" altLang="en-US" sz="2800" b="1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42418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873760" y="780415"/>
            <a:ext cx="9027160" cy="607060"/>
            <a:chOff x="1787" y="2926"/>
            <a:chExt cx="14216" cy="956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1787" y="3882"/>
              <a:ext cx="13949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pic>
          <p:nvPicPr>
            <p:cNvPr id="19" name="图片 18" descr="飞机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047" y="2926"/>
              <a:ext cx="956" cy="956"/>
            </a:xfrm>
            <a:prstGeom prst="rect">
              <a:avLst/>
            </a:prstGeom>
          </p:spPr>
        </p:pic>
      </p:grpSp>
      <p:sp>
        <p:nvSpPr>
          <p:cNvPr id="25" name="文本框 24"/>
          <p:cNvSpPr txBox="1"/>
          <p:nvPr/>
        </p:nvSpPr>
        <p:spPr>
          <a:xfrm>
            <a:off x="829310" y="525145"/>
            <a:ext cx="858520" cy="782320"/>
          </a:xfrm>
          <a:prstGeom prst="rect">
            <a:avLst/>
          </a:prstGeom>
          <a:noFill/>
          <a:effectLst>
            <a:reflection blurRad="6350" stA="50000" endA="300" endPos="55000" dir="5400000" sy="-100000" algn="bl" rotWithShape="0"/>
          </a:effectLst>
        </p:spPr>
        <p:txBody>
          <a:bodyPr wrap="square" rtlCol="0">
            <a:noAutofit/>
          </a:bodyPr>
          <a:p>
            <a:r>
              <a:rPr lang="zh-CN" altLang="en-US"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特雅宋简体" panose="02000500000000000000" charset="-122"/>
                <a:ea typeface="方正特雅宋简体" panose="02000500000000000000" charset="-122"/>
              </a:rPr>
              <a:t>叁</a:t>
            </a:r>
            <a:endParaRPr lang="zh-CN" altLang="en-US" sz="48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特雅宋简体" panose="02000500000000000000" charset="-122"/>
              <a:ea typeface="方正特雅宋简体" panose="02000500000000000000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232025" y="723900"/>
            <a:ext cx="41103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产品</a:t>
            </a:r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实现</a:t>
            </a:r>
            <a:endParaRPr lang="zh-CN" altLang="en-US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551815" y="1671955"/>
            <a:ext cx="11089640" cy="5082540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indent="457200" algn="l">
              <a:buClrTx/>
              <a:buSzTx/>
              <a:buFontTx/>
            </a:pPr>
            <a:endParaRPr lang="zh-CN" altLang="en-US" sz="2800" b="1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</p:txBody>
      </p:sp>
      <p:graphicFrame>
        <p:nvGraphicFramePr>
          <p:cNvPr id="3" name="表格 2"/>
          <p:cNvGraphicFramePr/>
          <p:nvPr>
            <p:custDataLst>
              <p:tags r:id="rId4"/>
            </p:custDataLst>
          </p:nvPr>
        </p:nvGraphicFramePr>
        <p:xfrm>
          <a:off x="702945" y="1737995"/>
          <a:ext cx="10938510" cy="50311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46170"/>
                <a:gridCol w="3646170"/>
                <a:gridCol w="3646170"/>
              </a:tblGrid>
              <a:tr h="544195">
                <a:tc gridSpan="3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800">
                          <a:solidFill>
                            <a:schemeClr val="bg1"/>
                          </a:solidFill>
                          <a:latin typeface="方正大标宋简体" panose="02000000000000000000" charset="-122"/>
                          <a:ea typeface="方正大标宋简体" panose="02000000000000000000" charset="-122"/>
                          <a:cs typeface="方正大标宋简体" panose="02000000000000000000" charset="-122"/>
                        </a:rPr>
                        <a:t>产品所用编程语言及</a:t>
                      </a:r>
                      <a:r>
                        <a:rPr lang="en-US" altLang="zh-CN" sz="2800">
                          <a:solidFill>
                            <a:schemeClr val="bg1"/>
                          </a:solidFill>
                          <a:latin typeface="方正大标宋简体" panose="02000000000000000000" charset="-122"/>
                          <a:ea typeface="方正大标宋简体" panose="02000000000000000000" charset="-122"/>
                          <a:cs typeface="方正大标宋简体" panose="02000000000000000000" charset="-122"/>
                        </a:rPr>
                        <a:t> IDE</a:t>
                      </a:r>
                      <a:r>
                        <a:rPr lang="zh-CN" altLang="en-US" sz="2800">
                          <a:solidFill>
                            <a:schemeClr val="bg1"/>
                          </a:solidFill>
                          <a:latin typeface="方正大标宋简体" panose="02000000000000000000" charset="-122"/>
                          <a:ea typeface="方正大标宋简体" panose="02000000000000000000" charset="-122"/>
                          <a:cs typeface="方正大标宋简体" panose="02000000000000000000" charset="-122"/>
                        </a:rPr>
                        <a:t>、平台、框架</a:t>
                      </a:r>
                      <a:endParaRPr lang="zh-CN" altLang="en-US" sz="2800">
                        <a:solidFill>
                          <a:schemeClr val="bg1"/>
                        </a:solidFill>
                        <a:latin typeface="方正大标宋简体" panose="02000000000000000000" charset="-122"/>
                        <a:ea typeface="方正大标宋简体" panose="02000000000000000000" charset="-122"/>
                        <a:cs typeface="方正大标宋简体" panose="02000000000000000000" charset="-122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 hMerge="1"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 hMerge="1"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  <a:tr h="54673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类别</a:t>
                      </a:r>
                      <a:endParaRPr lang="zh-CN" altLang="en-US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名称</a:t>
                      </a:r>
                      <a:endParaRPr lang="zh-CN" altLang="en-US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版本号</a:t>
                      </a:r>
                      <a:endParaRPr lang="zh-CN" altLang="en-US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  <a:tr h="54419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编程语言</a:t>
                      </a:r>
                      <a:endParaRPr lang="zh-CN" altLang="en-US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JavaScript</a:t>
                      </a:r>
                      <a:endParaRPr lang="en-US" altLang="zh-CN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  <a:cs typeface="Times New Roman Regular" panose="02020603050405020304" charset="0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-</a:t>
                      </a:r>
                      <a:endParaRPr lang="en-US" altLang="zh-CN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  <a:cs typeface="Times New Roman Regular" panose="02020603050405020304" charset="0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  <a:tr h="6705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IDE</a:t>
                      </a:r>
                      <a:endParaRPr lang="en-US" altLang="zh-CN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  <a:cs typeface="Times New Roman Regular" panose="02020603050405020304" charset="0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/>
                      <a:r>
                        <a:rPr lang="en-US" altLang="zh-CN" sz="2400" b="0" i="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Visual Studio </a:t>
                      </a:r>
                      <a:r>
                        <a:rPr lang="en-US" altLang="zh-CN" sz="2400" b="0" i="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Code</a:t>
                      </a:r>
                      <a:endParaRPr lang="en-US" altLang="zh-CN" sz="2400" b="0" i="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  <a:cs typeface="Times New Roman Regular" panose="02020603050405020304" charset="0"/>
                      </a:endParaRPr>
                    </a:p>
                  </a:txBody>
                  <a:tcPr marL="228917" marR="228917" marT="152717" marB="152717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-</a:t>
                      </a:r>
                      <a:endParaRPr lang="en-US" altLang="zh-CN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  <a:cs typeface="Times New Roman Regular" panose="02020603050405020304" charset="0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  <a:tr h="54546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平台</a:t>
                      </a:r>
                      <a:endParaRPr lang="zh-CN" altLang="en-US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Web</a:t>
                      </a:r>
                      <a:endParaRPr lang="en-US" altLang="zh-CN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  <a:cs typeface="Times New Roman Regular" panose="02020603050405020304" charset="0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-</a:t>
                      </a:r>
                      <a:endParaRPr lang="en-US" altLang="zh-CN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  <a:cs typeface="Times New Roman Regular" panose="02020603050405020304" charset="0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  <a:tr h="544830">
                <a:tc rowSpan="4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框架</a:t>
                      </a:r>
                      <a:endParaRPr lang="zh-CN" altLang="en-US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Three.js</a:t>
                      </a:r>
                      <a:endParaRPr lang="en-US" altLang="zh-CN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  <a:cs typeface="Times New Roman Regular" panose="02020603050405020304" charset="0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0.127.0</a:t>
                      </a:r>
                      <a:endParaRPr lang="en-US" altLang="zh-CN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  <a:cs typeface="Times New Roman Regular" panose="02020603050405020304" charset="0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  <a:tr h="544195">
                <a:tc vMerge="1"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jQuery</a:t>
                      </a:r>
                      <a:endParaRPr lang="en-US" altLang="zh-CN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  <a:cs typeface="Times New Roman Regular" panose="02020603050405020304" charset="0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-</a:t>
                      </a:r>
                      <a:endParaRPr lang="en-US" altLang="zh-CN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  <a:cs typeface="Times New Roman Regular" panose="02020603050405020304" charset="0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  <a:tr h="546735">
                <a:tc vMerge="1"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Django</a:t>
                      </a:r>
                      <a:endParaRPr lang="en-US" altLang="zh-CN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  <a:cs typeface="Times New Roman Regular" panose="02020603050405020304" charset="0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-</a:t>
                      </a:r>
                      <a:endParaRPr lang="en-US" altLang="zh-CN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  <a:cs typeface="Times New Roman Regular" panose="02020603050405020304" charset="0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  <a:tr h="544195">
                <a:tc vMerge="1"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React、Vue.js</a:t>
                      </a:r>
                      <a:endParaRPr lang="en-US" altLang="zh-CN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  <a:cs typeface="Times New Roman Regular" panose="02020603050405020304" charset="0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-</a:t>
                      </a:r>
                      <a:endParaRPr lang="en-US" altLang="zh-CN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  <a:cs typeface="Times New Roman Regular" panose="02020603050405020304" charset="0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</a:tbl>
          </a:graphicData>
        </a:graphic>
      </p:graphicFrame>
    </p:spTree>
    <p:custDataLst>
      <p:tags r:id="rId5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42418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873760" y="780415"/>
            <a:ext cx="9027160" cy="607060"/>
            <a:chOff x="1787" y="2926"/>
            <a:chExt cx="14216" cy="956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1787" y="3882"/>
              <a:ext cx="13949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pic>
          <p:nvPicPr>
            <p:cNvPr id="19" name="图片 18" descr="飞机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047" y="2926"/>
              <a:ext cx="956" cy="956"/>
            </a:xfrm>
            <a:prstGeom prst="rect">
              <a:avLst/>
            </a:prstGeom>
          </p:spPr>
        </p:pic>
      </p:grpSp>
      <p:sp>
        <p:nvSpPr>
          <p:cNvPr id="25" name="文本框 24"/>
          <p:cNvSpPr txBox="1"/>
          <p:nvPr/>
        </p:nvSpPr>
        <p:spPr>
          <a:xfrm>
            <a:off x="829310" y="525145"/>
            <a:ext cx="858520" cy="782320"/>
          </a:xfrm>
          <a:prstGeom prst="rect">
            <a:avLst/>
          </a:prstGeom>
          <a:noFill/>
          <a:effectLst>
            <a:reflection blurRad="6350" stA="50000" endA="300" endPos="55000" dir="5400000" sy="-100000" algn="bl" rotWithShape="0"/>
          </a:effectLst>
        </p:spPr>
        <p:txBody>
          <a:bodyPr wrap="square" rtlCol="0">
            <a:noAutofit/>
          </a:bodyPr>
          <a:p>
            <a:r>
              <a:rPr lang="zh-CN" altLang="en-US"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特雅宋简体" panose="02000500000000000000" charset="-122"/>
                <a:ea typeface="方正特雅宋简体" panose="02000500000000000000" charset="-122"/>
              </a:rPr>
              <a:t>叁</a:t>
            </a:r>
            <a:endParaRPr lang="zh-CN" altLang="en-US" sz="48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特雅宋简体" panose="02000500000000000000" charset="-122"/>
              <a:ea typeface="方正特雅宋简体" panose="02000500000000000000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232025" y="723900"/>
            <a:ext cx="41103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产品</a:t>
            </a:r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实现</a:t>
            </a:r>
            <a:endParaRPr lang="zh-CN" altLang="en-US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551180" y="1911985"/>
            <a:ext cx="11089640" cy="4787265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t" anchorCtr="0" forceAA="0" compatLnSpc="1">
            <a:noAutofit/>
          </a:bodyPr>
          <a:p>
            <a:pPr lvl="0" indent="457200" algn="l">
              <a:buClrTx/>
              <a:buSzTx/>
              <a:buFontTx/>
            </a:pPr>
            <a:r>
              <a:rPr lang="en-US" altLang="zh-CN" sz="28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git</a:t>
            </a:r>
            <a:r>
              <a:rPr lang="zh-CN" altLang="en-US" sz="28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上传</a:t>
            </a:r>
            <a:r>
              <a:rPr lang="zh-CN" altLang="en-US" sz="28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历史</a:t>
            </a:r>
            <a:endParaRPr lang="zh-CN" altLang="en-US" sz="2800" b="1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lvl="0" indent="457200" algn="l">
              <a:buClrTx/>
              <a:buSzTx/>
              <a:buFontTx/>
            </a:pPr>
            <a:endParaRPr lang="zh-CN" altLang="en-US" sz="2800" b="1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lvl="0" indent="457200" algn="l">
              <a:buClrTx/>
              <a:buSzTx/>
              <a:buFontTx/>
            </a:pPr>
            <a:endParaRPr lang="zh-CN" altLang="en-US" sz="2800" b="1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lvl="0" indent="457200" algn="l">
              <a:buClrTx/>
              <a:buSzTx/>
              <a:buFontTx/>
            </a:pPr>
            <a:endParaRPr lang="zh-CN" altLang="en-US" sz="2800" b="1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lvl="0" indent="457200" algn="l">
              <a:buClrTx/>
              <a:buSzTx/>
              <a:buFontTx/>
            </a:pPr>
            <a:endParaRPr lang="zh-CN" altLang="en-US" sz="2800" b="1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lvl="0" indent="457200" algn="l">
              <a:buClrTx/>
              <a:buSzTx/>
              <a:buFontTx/>
            </a:pPr>
            <a:endParaRPr lang="zh-CN" altLang="en-US" sz="2800" b="1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lvl="0" indent="457200" algn="l">
              <a:buClrTx/>
              <a:buSzTx/>
              <a:buFontTx/>
            </a:pPr>
            <a:endParaRPr lang="zh-CN" altLang="en-US" sz="2800" b="1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lvl="0" indent="457200" algn="l">
              <a:buClrTx/>
              <a:buSzTx/>
              <a:buFontTx/>
            </a:pPr>
            <a:endParaRPr lang="zh-CN" altLang="en-US" sz="2800" b="1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lvl="0" indent="457200" algn="l">
              <a:buClrTx/>
              <a:buSzTx/>
              <a:buFontTx/>
            </a:pPr>
            <a:endParaRPr lang="zh-CN" altLang="en-US" sz="2800" b="1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lvl="0" indent="457200" algn="l">
              <a:buClrTx/>
              <a:buSzTx/>
              <a:buFontTx/>
            </a:pPr>
            <a:r>
              <a:rPr lang="en-US" altLang="zh-CN" sz="28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code</a:t>
            </a:r>
            <a:r>
              <a:rPr lang="zh-CN" altLang="en-US" sz="28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网址</a:t>
            </a:r>
            <a:r>
              <a:rPr lang="en-US" altLang="zh-CN" sz="28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：</a:t>
            </a:r>
            <a:r>
              <a:rPr lang="en-US" altLang="zh-CN" sz="20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  <a:hlinkClick r:id="rId4" action="ppaction://hlinkfile"/>
              </a:rPr>
              <a:t>https://github.com/CV-Assault-Team/CVTEAM_Cosmic_Observer</a:t>
            </a:r>
            <a:endParaRPr lang="en-US" altLang="zh-CN" sz="2000" b="1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</p:txBody>
      </p:sp>
      <p:pic>
        <p:nvPicPr>
          <p:cNvPr id="5" name="图片 4" descr="截屏2025-07-10 17.30.11"/>
          <p:cNvPicPr>
            <a:picLocks noChangeAspect="1"/>
          </p:cNvPicPr>
          <p:nvPr/>
        </p:nvPicPr>
        <p:blipFill>
          <a:blip r:embed="rId5">
            <a:lum bright="12000" contrast="18000"/>
          </a:blip>
          <a:stretch>
            <a:fillRect/>
          </a:stretch>
        </p:blipFill>
        <p:spPr>
          <a:xfrm>
            <a:off x="3776980" y="2657475"/>
            <a:ext cx="4394200" cy="3411855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42418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873760" y="780415"/>
            <a:ext cx="9027160" cy="607060"/>
            <a:chOff x="1787" y="2926"/>
            <a:chExt cx="14216" cy="956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1787" y="3882"/>
              <a:ext cx="13949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pic>
          <p:nvPicPr>
            <p:cNvPr id="19" name="图片 18" descr="飞机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047" y="2926"/>
              <a:ext cx="956" cy="956"/>
            </a:xfrm>
            <a:prstGeom prst="rect">
              <a:avLst/>
            </a:prstGeom>
          </p:spPr>
        </p:pic>
      </p:grpSp>
      <p:sp>
        <p:nvSpPr>
          <p:cNvPr id="25" name="文本框 24"/>
          <p:cNvSpPr txBox="1"/>
          <p:nvPr/>
        </p:nvSpPr>
        <p:spPr>
          <a:xfrm>
            <a:off x="829310" y="525145"/>
            <a:ext cx="858520" cy="782320"/>
          </a:xfrm>
          <a:prstGeom prst="rect">
            <a:avLst/>
          </a:prstGeom>
          <a:noFill/>
          <a:effectLst>
            <a:reflection blurRad="6350" stA="50000" endA="300" endPos="55000" dir="5400000" sy="-100000" algn="bl" rotWithShape="0"/>
          </a:effectLst>
        </p:spPr>
        <p:txBody>
          <a:bodyPr wrap="square" rtlCol="0">
            <a:noAutofit/>
          </a:bodyPr>
          <a:p>
            <a:r>
              <a:rPr lang="zh-CN" altLang="en-US"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特雅宋简体" panose="02000500000000000000" charset="-122"/>
                <a:ea typeface="方正特雅宋简体" panose="02000500000000000000" charset="-122"/>
              </a:rPr>
              <a:t>叁</a:t>
            </a:r>
            <a:endParaRPr lang="zh-CN" altLang="en-US" sz="48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特雅宋简体" panose="02000500000000000000" charset="-122"/>
              <a:ea typeface="方正特雅宋简体" panose="02000500000000000000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232025" y="723900"/>
            <a:ext cx="41103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产品</a:t>
            </a:r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实现</a:t>
            </a:r>
            <a:endParaRPr lang="zh-CN" altLang="en-US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551180" y="1680845"/>
            <a:ext cx="11089640" cy="5018405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t" anchorCtr="0" forceAA="0" compatLnSpc="1">
            <a:noAutofit/>
          </a:bodyPr>
          <a:p>
            <a:pPr lvl="0" indent="457200" algn="l">
              <a:buClrTx/>
              <a:buSzTx/>
              <a:buFontTx/>
            </a:pPr>
            <a:endParaRPr lang="zh-CN" altLang="en-US" sz="2800" b="1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</p:txBody>
      </p:sp>
      <p:graphicFrame>
        <p:nvGraphicFramePr>
          <p:cNvPr id="3" name="表格 2"/>
          <p:cNvGraphicFramePr/>
          <p:nvPr>
            <p:custDataLst>
              <p:tags r:id="rId4"/>
            </p:custDataLst>
          </p:nvPr>
        </p:nvGraphicFramePr>
        <p:xfrm>
          <a:off x="551180" y="1681480"/>
          <a:ext cx="10938510" cy="44596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46170"/>
                <a:gridCol w="3646170"/>
                <a:gridCol w="3646170"/>
              </a:tblGrid>
              <a:tr h="824865">
                <a:tc gridSpan="3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800">
                          <a:solidFill>
                            <a:schemeClr val="bg1"/>
                          </a:solidFill>
                          <a:latin typeface="方正大标宋简体" panose="02000000000000000000" charset="-122"/>
                          <a:ea typeface="方正大标宋简体" panose="02000000000000000000" charset="-122"/>
                          <a:cs typeface="方正大标宋简体" panose="02000000000000000000" charset="-122"/>
                        </a:rPr>
                        <a:t>遇到的问题</a:t>
                      </a:r>
                      <a:endParaRPr lang="zh-CN" altLang="en-US" sz="2800">
                        <a:solidFill>
                          <a:schemeClr val="bg1"/>
                        </a:solidFill>
                        <a:latin typeface="方正大标宋简体" panose="02000000000000000000" charset="-122"/>
                        <a:ea typeface="方正大标宋简体" panose="02000000000000000000" charset="-122"/>
                        <a:cs typeface="方正大标宋简体" panose="02000000000000000000" charset="-122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 hMerge="1"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 hMerge="1"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  <a:tr h="8255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问题</a:t>
                      </a:r>
                      <a:endParaRPr lang="zh-CN" altLang="en-US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原因</a:t>
                      </a:r>
                      <a:endParaRPr lang="zh-CN" altLang="en-US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方案</a:t>
                      </a:r>
                      <a:endParaRPr lang="zh-CN" altLang="en-US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  <a:tr h="109283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模型加载</a:t>
                      </a: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错误</a:t>
                      </a:r>
                      <a:endParaRPr lang="zh-CN" altLang="en-US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模型尺寸不一</a:t>
                      </a:r>
                      <a:r>
                        <a:rPr lang="en-US" altLang="zh-CN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，</a:t>
                      </a: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难以统一</a:t>
                      </a:r>
                      <a:endParaRPr lang="zh-CN" altLang="en-US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  <a:cs typeface="Times New Roman Regular" panose="02020603050405020304" charset="0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通过</a:t>
                      </a:r>
                      <a:r>
                        <a:rPr lang="en-US" altLang="zh-CN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three.js</a:t>
                      </a: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创建单位球</a:t>
                      </a:r>
                      <a:r>
                        <a:rPr lang="en-US" altLang="zh-CN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，</a:t>
                      </a: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再通过贴膜</a:t>
                      </a: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处理</a:t>
                      </a:r>
                      <a:endParaRPr lang="zh-CN" altLang="en-US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  <a:cs typeface="Times New Roman Regular" panose="02020603050405020304" charset="0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  <a:tr h="8915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性能</a:t>
                      </a: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加载缓慢</a:t>
                      </a:r>
                      <a:endParaRPr lang="zh-CN" altLang="en-US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  <a:cs typeface="Times New Roman Regular" panose="02020603050405020304" charset="0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/>
                      <a:r>
                        <a:rPr lang="zh-CN" altLang="en-US" sz="2400" b="0" i="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自行创建</a:t>
                      </a:r>
                      <a:r>
                        <a:rPr lang="zh-CN" altLang="en-US" sz="2400" b="0" i="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消耗内存过多</a:t>
                      </a:r>
                      <a:endParaRPr lang="zh-CN" altLang="en-US" sz="2400" b="0" i="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  <a:cs typeface="Times New Roman Regular" panose="02020603050405020304" charset="0"/>
                      </a:endParaRPr>
                    </a:p>
                  </a:txBody>
                  <a:tcPr marL="228917" marR="228917" marT="152717" marB="152717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使用现有技术</a:t>
                      </a: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引用</a:t>
                      </a:r>
                      <a:endParaRPr lang="zh-CN" altLang="en-US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  <a:cs typeface="Times New Roman Regular" panose="02020603050405020304" charset="0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  <a:tr h="82486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功能不符合预期</a:t>
                      </a:r>
                      <a:endParaRPr lang="zh-CN" altLang="en-US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bug</a:t>
                      </a: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较多</a:t>
                      </a:r>
                      <a:r>
                        <a:rPr lang="en-US" altLang="zh-CN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，</a:t>
                      </a: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不知</a:t>
                      </a: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如何更改</a:t>
                      </a:r>
                      <a:endParaRPr lang="zh-CN" altLang="en-US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  <a:cs typeface="Times New Roman Regular" panose="02020603050405020304" charset="0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  <a:cs typeface="Times New Roman Regular" panose="02020603050405020304" charset="0"/>
                        </a:rPr>
                        <a:t>学习代码知识</a:t>
                      </a:r>
                      <a:endParaRPr lang="zh-CN" altLang="en-US" sz="24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  <a:cs typeface="Times New Roman Regular" panose="02020603050405020304" charset="0"/>
                      </a:endParaRPr>
                    </a:p>
                  </a:txBody>
                  <a:tcPr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</a:tcPr>
                </a:tc>
              </a:tr>
            </a:tbl>
          </a:graphicData>
        </a:graphic>
      </p:graphicFrame>
    </p:spTree>
    <p:custDataLst>
      <p:tags r:id="rId5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42418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873760" y="780415"/>
            <a:ext cx="9027160" cy="607060"/>
            <a:chOff x="1787" y="2926"/>
            <a:chExt cx="14216" cy="956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1787" y="3882"/>
              <a:ext cx="13949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pic>
          <p:nvPicPr>
            <p:cNvPr id="19" name="图片 18" descr="飞机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047" y="2926"/>
              <a:ext cx="956" cy="956"/>
            </a:xfrm>
            <a:prstGeom prst="rect">
              <a:avLst/>
            </a:prstGeom>
          </p:spPr>
        </p:pic>
      </p:grpSp>
      <p:sp>
        <p:nvSpPr>
          <p:cNvPr id="25" name="文本框 24"/>
          <p:cNvSpPr txBox="1"/>
          <p:nvPr/>
        </p:nvSpPr>
        <p:spPr>
          <a:xfrm>
            <a:off x="829310" y="525145"/>
            <a:ext cx="858520" cy="782320"/>
          </a:xfrm>
          <a:prstGeom prst="rect">
            <a:avLst/>
          </a:prstGeom>
          <a:noFill/>
          <a:effectLst>
            <a:reflection blurRad="6350" stA="50000" endA="300" endPos="55000" dir="5400000" sy="-100000" algn="bl" rotWithShape="0"/>
          </a:effectLst>
        </p:spPr>
        <p:txBody>
          <a:bodyPr wrap="square" rtlCol="0">
            <a:noAutofit/>
          </a:bodyPr>
          <a:p>
            <a:r>
              <a:rPr lang="zh-CN" altLang="en-US"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特雅宋简体" panose="02000500000000000000" charset="-122"/>
                <a:ea typeface="方正特雅宋简体" panose="02000500000000000000" charset="-122"/>
              </a:rPr>
              <a:t>叁</a:t>
            </a:r>
            <a:endParaRPr lang="zh-CN" altLang="en-US" sz="48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特雅宋简体" panose="02000500000000000000" charset="-122"/>
              <a:ea typeface="方正特雅宋简体" panose="02000500000000000000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232025" y="723900"/>
            <a:ext cx="41103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产品</a:t>
            </a:r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实现</a:t>
            </a:r>
            <a:endParaRPr lang="zh-CN" altLang="en-US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551180" y="1680845"/>
            <a:ext cx="11089640" cy="5018405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t" anchorCtr="0" forceAA="0" compatLnSpc="1">
            <a:noAutofit/>
          </a:bodyPr>
          <a:p>
            <a:pPr lvl="0" indent="457200" algn="l">
              <a:buClrTx/>
              <a:buSzTx/>
              <a:buFontTx/>
            </a:pPr>
            <a:r>
              <a:rPr lang="zh-CN" altLang="en-US" sz="28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系统架构图</a:t>
            </a:r>
            <a:r>
              <a:rPr lang="en-US" altLang="zh-CN" sz="28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（</a:t>
            </a:r>
            <a:r>
              <a:rPr lang="zh-CN" altLang="en-US" sz="28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理想状态</a:t>
            </a:r>
            <a:r>
              <a:rPr lang="en-US" altLang="zh-CN" sz="28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）</a:t>
            </a:r>
            <a:endParaRPr lang="en-US" altLang="zh-CN" sz="2800" b="1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lvl="0" indent="457200" algn="l">
              <a:buClrTx/>
              <a:buSzTx/>
              <a:buFontTx/>
            </a:pPr>
            <a:r>
              <a:rPr lang="zh-CN" altLang="en-US" sz="20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注</a:t>
            </a:r>
            <a:r>
              <a:rPr lang="en-US" altLang="zh-CN" sz="20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：</a:t>
            </a:r>
            <a:r>
              <a:rPr lang="zh-CN" altLang="en-US" sz="20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由于技术有限</a:t>
            </a:r>
            <a:r>
              <a:rPr lang="en-US" altLang="zh-CN" sz="20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，</a:t>
            </a:r>
            <a:r>
              <a:rPr lang="zh-CN" altLang="en-US" sz="20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所作架构与理想</a:t>
            </a:r>
            <a:r>
              <a:rPr lang="zh-CN" altLang="en-US" sz="2000" b="1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架构并不相符</a:t>
            </a:r>
            <a:endParaRPr lang="zh-CN" altLang="en-US" sz="2000" b="1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</p:txBody>
      </p:sp>
      <p:pic>
        <p:nvPicPr>
          <p:cNvPr id="5" name="图片 4" descr="exported_image"/>
          <p:cNvPicPr>
            <a:picLocks noChangeAspect="1"/>
          </p:cNvPicPr>
          <p:nvPr/>
        </p:nvPicPr>
        <p:blipFill>
          <a:blip r:embed="rId4"/>
          <a:srcRect l="2172" t="6274" r="1927" b="30091"/>
          <a:stretch>
            <a:fillRect/>
          </a:stretch>
        </p:blipFill>
        <p:spPr>
          <a:xfrm>
            <a:off x="551180" y="2894330"/>
            <a:ext cx="10969625" cy="305117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42418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873760" y="780415"/>
            <a:ext cx="9027160" cy="607060"/>
            <a:chOff x="1787" y="2926"/>
            <a:chExt cx="14216" cy="956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1787" y="3882"/>
              <a:ext cx="13949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pic>
          <p:nvPicPr>
            <p:cNvPr id="19" name="图片 18" descr="飞机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047" y="2926"/>
              <a:ext cx="956" cy="956"/>
            </a:xfrm>
            <a:prstGeom prst="rect">
              <a:avLst/>
            </a:prstGeom>
          </p:spPr>
        </p:pic>
      </p:grpSp>
      <p:sp>
        <p:nvSpPr>
          <p:cNvPr id="25" name="文本框 24"/>
          <p:cNvSpPr txBox="1"/>
          <p:nvPr/>
        </p:nvSpPr>
        <p:spPr>
          <a:xfrm>
            <a:off x="829310" y="525145"/>
            <a:ext cx="858520" cy="782320"/>
          </a:xfrm>
          <a:prstGeom prst="rect">
            <a:avLst/>
          </a:prstGeom>
          <a:noFill/>
          <a:effectLst>
            <a:reflection blurRad="6350" stA="50000" endA="300" endPos="55000" dir="5400000" sy="-100000" algn="bl" rotWithShape="0"/>
          </a:effectLst>
        </p:spPr>
        <p:txBody>
          <a:bodyPr wrap="square" rtlCol="0">
            <a:noAutofit/>
          </a:bodyPr>
          <a:p>
            <a:r>
              <a:rPr lang="zh-CN" altLang="en-US"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特雅宋简体" panose="02000500000000000000" charset="-122"/>
                <a:ea typeface="方正特雅宋简体" panose="02000500000000000000" charset="-122"/>
              </a:rPr>
              <a:t>叁</a:t>
            </a:r>
            <a:endParaRPr lang="zh-CN" altLang="en-US" sz="48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特雅宋简体" panose="02000500000000000000" charset="-122"/>
              <a:ea typeface="方正特雅宋简体" panose="02000500000000000000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232025" y="723900"/>
            <a:ext cx="41103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产品</a:t>
            </a:r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实现</a:t>
            </a:r>
            <a:endParaRPr lang="zh-CN" altLang="en-US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551180" y="1680845"/>
            <a:ext cx="11089640" cy="5018405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t" anchorCtr="0" forceAA="0" compatLnSpc="1">
            <a:noAutofit/>
          </a:bodyPr>
          <a:p>
            <a:pPr lvl="0" indent="457200" algn="l">
              <a:buClrTx/>
              <a:buSzTx/>
              <a:buFontTx/>
            </a:pPr>
            <a:r>
              <a:rPr lang="zh-CN" altLang="en-US" sz="2800" b="1">
                <a:latin typeface="Microsoft YaHei Bold" panose="020B0502040204020203" charset="-122"/>
                <a:ea typeface="Microsoft YaHei Bold" panose="020B0502040204020203" charset="-122"/>
                <a:cs typeface="Microsoft YaHei Bold" panose="020B0502040204020203" charset="-122"/>
                <a:sym typeface="+mn-ea"/>
              </a:rPr>
              <a:t>数字孪生（虚拟现实</a:t>
            </a:r>
            <a:r>
              <a:rPr lang="en-US" altLang="zh-CN" sz="2800" b="1">
                <a:latin typeface="Microsoft YaHei Bold" panose="020B0502040204020203" charset="-122"/>
                <a:ea typeface="Microsoft YaHei Bold" panose="020B0502040204020203" charset="-122"/>
                <a:cs typeface="Microsoft YaHei Bold" panose="020B0502040204020203" charset="-122"/>
                <a:sym typeface="+mn-ea"/>
              </a:rPr>
              <a:t> XR</a:t>
            </a:r>
            <a:r>
              <a:rPr lang="zh-CN" altLang="en-US" sz="2800" b="1">
                <a:latin typeface="Microsoft YaHei Bold" panose="020B0502040204020203" charset="-122"/>
                <a:ea typeface="Microsoft YaHei Bold" panose="020B0502040204020203" charset="-122"/>
                <a:cs typeface="Microsoft YaHei Bold" panose="020B0502040204020203" charset="-122"/>
                <a:sym typeface="+mn-ea"/>
              </a:rPr>
              <a:t>）应用说明</a:t>
            </a:r>
            <a:endParaRPr lang="zh-CN" altLang="en-US" sz="2800" b="1">
              <a:latin typeface="Microsoft YaHei Bold" panose="020B0502040204020203" charset="-122"/>
              <a:ea typeface="Microsoft YaHei Bold" panose="020B0502040204020203" charset="-122"/>
              <a:cs typeface="Microsoft YaHei Bold" panose="020B0502040204020203" charset="-122"/>
              <a:sym typeface="+mn-ea"/>
            </a:endParaRPr>
          </a:p>
          <a:p>
            <a:pPr lvl="0" indent="457200" algn="l">
              <a:buClrTx/>
              <a:buSzTx/>
              <a:buFontTx/>
            </a:pPr>
            <a:endParaRPr lang="zh-CN" altLang="en-US" sz="2400">
              <a:solidFill>
                <a:schemeClr val="bg1"/>
              </a:solidFill>
              <a:latin typeface="Times New Roman Regular" panose="02020603050405020304" charset="0"/>
              <a:ea typeface="仿宋" panose="02010609060101010101" charset="-122"/>
              <a:sym typeface="+mn-ea"/>
            </a:endParaRPr>
          </a:p>
          <a:p>
            <a:pPr lvl="0" indent="457200" algn="l">
              <a:lnSpc>
                <a:spcPct val="150000"/>
              </a:lnSpc>
              <a:buClrTx/>
              <a:buSzTx/>
              <a:buFontTx/>
            </a:pPr>
            <a:r>
              <a:rPr lang="zh-CN" altLang="en-US" sz="2800" b="1">
                <a:latin typeface="Microsoft YaHei Bold" panose="020B0502040204020203" charset="-122"/>
                <a:ea typeface="Microsoft YaHei Bold" panose="020B0502040204020203" charset="-122"/>
                <a:cs typeface="Microsoft YaHei Bold" panose="020B0502040204020203" charset="-122"/>
                <a:sym typeface="+mn-ea"/>
              </a:rPr>
              <a:t>模型构建</a:t>
            </a:r>
            <a:r>
              <a:rPr lang="zh-CN" altLang="en-US" sz="2400">
                <a:solidFill>
                  <a:schemeClr val="bg1"/>
                </a:solidFill>
                <a:latin typeface="Times New Roman Regular" panose="02020603050405020304" charset="0"/>
                <a:ea typeface="仿宋" panose="02010609060101010101" charset="-122"/>
                <a:sym typeface="+mn-ea"/>
              </a:rPr>
              <a:t>：用</a:t>
            </a:r>
            <a:r>
              <a:rPr lang="en-US" altLang="zh-CN" sz="2400">
                <a:solidFill>
                  <a:schemeClr val="bg1"/>
                </a:solidFill>
                <a:latin typeface="Times New Roman Regular" panose="02020603050405020304" charset="0"/>
                <a:ea typeface="仿宋" panose="02010609060101010101" charset="-122"/>
                <a:sym typeface="+mn-ea"/>
              </a:rPr>
              <a:t>THREE.js</a:t>
            </a:r>
            <a:r>
              <a:rPr lang="zh-CN" altLang="en-US" sz="2400">
                <a:solidFill>
                  <a:schemeClr val="bg1"/>
                </a:solidFill>
                <a:latin typeface="Times New Roman Regular" panose="02020603050405020304" charset="0"/>
                <a:ea typeface="仿宋" panose="02010609060101010101" charset="-122"/>
                <a:sym typeface="+mn-ea"/>
              </a:rPr>
              <a:t>创建各行星和卫星</a:t>
            </a:r>
            <a:r>
              <a:rPr lang="en-US" altLang="zh-CN" sz="2400">
                <a:solidFill>
                  <a:schemeClr val="bg1"/>
                </a:solidFill>
                <a:latin typeface="Times New Roman Regular" panose="02020603050405020304" charset="0"/>
                <a:ea typeface="仿宋" panose="02010609060101010101" charset="-122"/>
                <a:sym typeface="+mn-ea"/>
              </a:rPr>
              <a:t> 3D </a:t>
            </a:r>
            <a:r>
              <a:rPr lang="zh-CN" altLang="en-US" sz="2400">
                <a:solidFill>
                  <a:schemeClr val="bg1"/>
                </a:solidFill>
                <a:latin typeface="Times New Roman Regular" panose="02020603050405020304" charset="0"/>
                <a:ea typeface="仿宋" panose="02010609060101010101" charset="-122"/>
                <a:sym typeface="+mn-ea"/>
              </a:rPr>
              <a:t>模型，模拟太阳系运行。</a:t>
            </a:r>
            <a:endParaRPr lang="zh-CN" altLang="en-US" sz="2400">
              <a:solidFill>
                <a:schemeClr val="bg1"/>
              </a:solidFill>
              <a:latin typeface="Times New Roman Regular" panose="02020603050405020304" charset="0"/>
              <a:ea typeface="仿宋" panose="02010609060101010101" charset="-122"/>
              <a:sym typeface="+mn-ea"/>
            </a:endParaRPr>
          </a:p>
          <a:p>
            <a:pPr lvl="0" indent="457200" algn="l">
              <a:lnSpc>
                <a:spcPct val="150000"/>
              </a:lnSpc>
              <a:buClrTx/>
              <a:buSzTx/>
              <a:buFontTx/>
            </a:pPr>
            <a:r>
              <a:rPr lang="zh-CN" altLang="en-US" sz="2800" b="1">
                <a:latin typeface="Microsoft YaHei Bold" panose="020B0502040204020203" charset="-122"/>
                <a:ea typeface="Microsoft YaHei Bold" panose="020B0502040204020203" charset="-122"/>
                <a:cs typeface="Microsoft YaHei Bold" panose="020B0502040204020203" charset="-122"/>
                <a:sym typeface="+mn-ea"/>
              </a:rPr>
              <a:t>交互控制</a:t>
            </a:r>
            <a:r>
              <a:rPr lang="zh-CN" altLang="en-US" sz="2400">
                <a:solidFill>
                  <a:schemeClr val="bg1"/>
                </a:solidFill>
                <a:latin typeface="Times New Roman Regular" panose="02020603050405020304" charset="0"/>
                <a:ea typeface="仿宋" panose="02010609060101010101" charset="-122"/>
                <a:sym typeface="+mn-ea"/>
              </a:rPr>
              <a:t>：提供时间流速调节、视角控制等交互功能。</a:t>
            </a:r>
            <a:endParaRPr lang="zh-CN" altLang="en-US" sz="2400">
              <a:solidFill>
                <a:schemeClr val="bg1"/>
              </a:solidFill>
              <a:latin typeface="Times New Roman Regular" panose="02020603050405020304" charset="0"/>
              <a:ea typeface="仿宋" panose="02010609060101010101" charset="-122"/>
              <a:sym typeface="+mn-ea"/>
            </a:endParaRPr>
          </a:p>
          <a:p>
            <a:pPr lvl="0" indent="457200" algn="l">
              <a:lnSpc>
                <a:spcPct val="150000"/>
              </a:lnSpc>
              <a:buClrTx/>
              <a:buSzTx/>
              <a:buFontTx/>
            </a:pPr>
            <a:r>
              <a:rPr lang="zh-CN" altLang="en-US" sz="2800" b="1">
                <a:latin typeface="Microsoft YaHei Bold" panose="020B0502040204020203" charset="-122"/>
                <a:ea typeface="Microsoft YaHei Bold" panose="020B0502040204020203" charset="-122"/>
                <a:cs typeface="Microsoft YaHei Bold" panose="020B0502040204020203" charset="-122"/>
                <a:sym typeface="+mn-ea"/>
              </a:rPr>
              <a:t>场景渲染</a:t>
            </a:r>
            <a:r>
              <a:rPr lang="zh-CN" altLang="en-US" sz="2400">
                <a:solidFill>
                  <a:schemeClr val="bg1"/>
                </a:solidFill>
                <a:latin typeface="Times New Roman Regular" panose="02020603050405020304" charset="0"/>
                <a:ea typeface="仿宋" panose="02010609060101010101" charset="-122"/>
                <a:sym typeface="+mn-ea"/>
              </a:rPr>
              <a:t>：用</a:t>
            </a:r>
            <a:r>
              <a:rPr lang="en-US" altLang="zh-CN" sz="2400">
                <a:solidFill>
                  <a:schemeClr val="bg1"/>
                </a:solidFill>
                <a:latin typeface="Times New Roman Regular" panose="02020603050405020304" charset="0"/>
                <a:ea typeface="仿宋" panose="02010609060101010101" charset="-122"/>
                <a:sym typeface="+mn-ea"/>
              </a:rPr>
              <a:t>THREE.js</a:t>
            </a:r>
            <a:r>
              <a:rPr lang="zh-CN" altLang="en-US" sz="2400">
                <a:solidFill>
                  <a:schemeClr val="bg1"/>
                </a:solidFill>
                <a:latin typeface="Times New Roman Regular" panose="02020603050405020304" charset="0"/>
                <a:ea typeface="仿宋" panose="02010609060101010101" charset="-122"/>
                <a:sym typeface="+mn-ea"/>
              </a:rPr>
              <a:t>渲染器，添加星空背景、行星轨道，场景逼真。</a:t>
            </a:r>
            <a:endParaRPr lang="zh-CN" altLang="en-US" sz="2400">
              <a:solidFill>
                <a:schemeClr val="bg1"/>
              </a:solidFill>
              <a:latin typeface="Times New Roman Regular" panose="02020603050405020304" charset="0"/>
              <a:ea typeface="仿宋" panose="02010609060101010101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32385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圆角矩形 13"/>
          <p:cNvSpPr/>
          <p:nvPr/>
        </p:nvSpPr>
        <p:spPr>
          <a:xfrm>
            <a:off x="1052195" y="784225"/>
            <a:ext cx="4849495" cy="835660"/>
          </a:xfrm>
          <a:prstGeom prst="roundRect">
            <a:avLst>
              <a:gd name="adj" fmla="val 40501"/>
            </a:avLst>
          </a:prstGeom>
          <a:gradFill>
            <a:gsLst>
              <a:gs pos="67000">
                <a:srgbClr val="4073A4">
                  <a:alpha val="28000"/>
                </a:srgbClr>
              </a:gs>
              <a:gs pos="5000">
                <a:srgbClr val="EBB78F">
                  <a:alpha val="13000"/>
                </a:srgbClr>
              </a:gs>
              <a:gs pos="97000">
                <a:srgbClr val="0C4B7D">
                  <a:alpha val="17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</a:rPr>
              <a:t>目录</a:t>
            </a:r>
            <a:endParaRPr lang="zh-CN" altLang="en-US" sz="4000">
              <a:latin typeface="汉仪雅酷黑W" panose="00020600040101010101" charset="-122"/>
              <a:ea typeface="汉仪雅酷黑W" panose="00020600040101010101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2288540" y="4469130"/>
            <a:ext cx="9027160" cy="607060"/>
            <a:chOff x="1787" y="2926"/>
            <a:chExt cx="14216" cy="956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1787" y="3882"/>
              <a:ext cx="13949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pic>
          <p:nvPicPr>
            <p:cNvPr id="6" name="图片 5" descr="飞机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047" y="2926"/>
              <a:ext cx="956" cy="956"/>
            </a:xfrm>
            <a:prstGeom prst="rect">
              <a:avLst/>
            </a:prstGeom>
          </p:spPr>
        </p:pic>
      </p:grpSp>
      <p:grpSp>
        <p:nvGrpSpPr>
          <p:cNvPr id="17" name="组合 16"/>
          <p:cNvGrpSpPr/>
          <p:nvPr/>
        </p:nvGrpSpPr>
        <p:grpSpPr>
          <a:xfrm>
            <a:off x="1836420" y="3469005"/>
            <a:ext cx="9027160" cy="607060"/>
            <a:chOff x="1787" y="2926"/>
            <a:chExt cx="14216" cy="956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1787" y="3882"/>
              <a:ext cx="13949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pic>
          <p:nvPicPr>
            <p:cNvPr id="19" name="图片 18" descr="飞机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5047" y="2926"/>
              <a:ext cx="956" cy="956"/>
            </a:xfrm>
            <a:prstGeom prst="rect">
              <a:avLst/>
            </a:prstGeom>
          </p:spPr>
        </p:pic>
      </p:grpSp>
      <p:grpSp>
        <p:nvGrpSpPr>
          <p:cNvPr id="20" name="组合 19"/>
          <p:cNvGrpSpPr/>
          <p:nvPr/>
        </p:nvGrpSpPr>
        <p:grpSpPr>
          <a:xfrm>
            <a:off x="1261745" y="2496820"/>
            <a:ext cx="9027160" cy="607060"/>
            <a:chOff x="1787" y="2926"/>
            <a:chExt cx="14216" cy="956"/>
          </a:xfrm>
        </p:grpSpPr>
        <p:cxnSp>
          <p:nvCxnSpPr>
            <p:cNvPr id="21" name="直接连接符 20"/>
            <p:cNvCxnSpPr/>
            <p:nvPr/>
          </p:nvCxnSpPr>
          <p:spPr>
            <a:xfrm>
              <a:off x="1787" y="3882"/>
              <a:ext cx="13949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pic>
          <p:nvPicPr>
            <p:cNvPr id="22" name="图片 21" descr="飞机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5047" y="2926"/>
              <a:ext cx="956" cy="956"/>
            </a:xfrm>
            <a:prstGeom prst="rect">
              <a:avLst/>
            </a:prstGeom>
          </p:spPr>
        </p:pic>
      </p:grpSp>
      <p:sp>
        <p:nvSpPr>
          <p:cNvPr id="23" name="文本框 22"/>
          <p:cNvSpPr txBox="1"/>
          <p:nvPr/>
        </p:nvSpPr>
        <p:spPr>
          <a:xfrm>
            <a:off x="2288540" y="2496820"/>
            <a:ext cx="35147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产品设计</a:t>
            </a:r>
            <a:endParaRPr lang="zh-CN" altLang="en-US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205865" y="2293620"/>
            <a:ext cx="858520" cy="782320"/>
          </a:xfrm>
          <a:prstGeom prst="rect">
            <a:avLst/>
          </a:prstGeom>
          <a:noFill/>
          <a:effectLst>
            <a:reflection blurRad="6350" stA="50000" endA="300" endPos="55000" dir="5400000" sy="-100000" algn="bl" rotWithShape="0"/>
          </a:effectLst>
        </p:spPr>
        <p:txBody>
          <a:bodyPr wrap="square" rtlCol="0">
            <a:noAutofit/>
          </a:bodyPr>
          <a:p>
            <a:r>
              <a:rPr lang="zh-CN" altLang="en-US"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特雅宋简体" panose="02000500000000000000" charset="-122"/>
                <a:ea typeface="方正特雅宋简体" panose="02000500000000000000" charset="-122"/>
              </a:rPr>
              <a:t>壹</a:t>
            </a:r>
            <a:endParaRPr lang="zh-CN" altLang="en-US" sz="48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特雅宋简体" panose="02000500000000000000" charset="-122"/>
              <a:ea typeface="方正特雅宋简体" panose="02000500000000000000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961515" y="3213100"/>
            <a:ext cx="858520" cy="782320"/>
          </a:xfrm>
          <a:prstGeom prst="rect">
            <a:avLst/>
          </a:prstGeom>
          <a:noFill/>
          <a:effectLst>
            <a:reflection blurRad="6350" stA="50000" endA="300" endPos="55000" dir="5400000" sy="-100000" algn="bl" rotWithShape="0"/>
          </a:effectLst>
        </p:spPr>
        <p:txBody>
          <a:bodyPr wrap="square" rtlCol="0">
            <a:noAutofit/>
          </a:bodyPr>
          <a:p>
            <a:r>
              <a:rPr lang="zh-CN" altLang="en-US"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特雅宋简体" panose="02000500000000000000" charset="-122"/>
                <a:ea typeface="方正特雅宋简体" panose="02000500000000000000" charset="-122"/>
              </a:rPr>
              <a:t>贰</a:t>
            </a:r>
            <a:endParaRPr lang="zh-CN" altLang="en-US" sz="48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特雅宋简体" panose="02000500000000000000" charset="-122"/>
              <a:ea typeface="方正特雅宋简体" panose="02000500000000000000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364230" y="3445510"/>
            <a:ext cx="41103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产品设计</a:t>
            </a:r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应用的原则</a:t>
            </a:r>
            <a:endParaRPr lang="zh-CN" altLang="en-US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2660650" y="4260215"/>
            <a:ext cx="858520" cy="782320"/>
          </a:xfrm>
          <a:prstGeom prst="rect">
            <a:avLst/>
          </a:prstGeom>
          <a:noFill/>
          <a:effectLst>
            <a:reflection blurRad="6350" stA="50000" endA="300" endPos="55000" dir="5400000" sy="-100000" algn="bl" rotWithShape="0"/>
          </a:effectLst>
        </p:spPr>
        <p:txBody>
          <a:bodyPr wrap="square" rtlCol="0">
            <a:noAutofit/>
          </a:bodyPr>
          <a:p>
            <a:r>
              <a:rPr lang="zh-CN" altLang="en-US"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特雅宋简体" panose="02000500000000000000" charset="-122"/>
                <a:ea typeface="方正特雅宋简体" panose="02000500000000000000" charset="-122"/>
              </a:rPr>
              <a:t>叁</a:t>
            </a:r>
            <a:endParaRPr lang="zh-CN" altLang="en-US" sz="48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特雅宋简体" panose="02000500000000000000" charset="-122"/>
              <a:ea typeface="方正特雅宋简体" panose="02000500000000000000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063365" y="4492625"/>
            <a:ext cx="41103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产品</a:t>
            </a:r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实现</a:t>
            </a:r>
            <a:endParaRPr lang="zh-CN" altLang="en-US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42418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873760" y="780415"/>
            <a:ext cx="9027160" cy="607060"/>
            <a:chOff x="1787" y="2926"/>
            <a:chExt cx="14216" cy="956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1787" y="3882"/>
              <a:ext cx="13949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pic>
          <p:nvPicPr>
            <p:cNvPr id="19" name="图片 18" descr="飞机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047" y="2926"/>
              <a:ext cx="956" cy="956"/>
            </a:xfrm>
            <a:prstGeom prst="rect">
              <a:avLst/>
            </a:prstGeom>
          </p:spPr>
        </p:pic>
      </p:grpSp>
      <p:sp>
        <p:nvSpPr>
          <p:cNvPr id="25" name="文本框 24"/>
          <p:cNvSpPr txBox="1"/>
          <p:nvPr/>
        </p:nvSpPr>
        <p:spPr>
          <a:xfrm>
            <a:off x="829310" y="525145"/>
            <a:ext cx="858520" cy="782320"/>
          </a:xfrm>
          <a:prstGeom prst="rect">
            <a:avLst/>
          </a:prstGeom>
          <a:noFill/>
          <a:effectLst>
            <a:reflection blurRad="6350" stA="50000" endA="300" endPos="55000" dir="5400000" sy="-100000" algn="bl" rotWithShape="0"/>
          </a:effectLst>
        </p:spPr>
        <p:txBody>
          <a:bodyPr wrap="square" rtlCol="0">
            <a:noAutofit/>
          </a:bodyPr>
          <a:p>
            <a:r>
              <a:rPr lang="zh-CN" altLang="en-US"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特雅宋简体" panose="02000500000000000000" charset="-122"/>
                <a:ea typeface="方正特雅宋简体" panose="02000500000000000000" charset="-122"/>
              </a:rPr>
              <a:t>叁</a:t>
            </a:r>
            <a:endParaRPr lang="zh-CN" altLang="en-US" sz="48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特雅宋简体" panose="02000500000000000000" charset="-122"/>
              <a:ea typeface="方正特雅宋简体" panose="02000500000000000000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232025" y="723900"/>
            <a:ext cx="41103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产品</a:t>
            </a:r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实现</a:t>
            </a:r>
            <a:endParaRPr lang="zh-CN" altLang="en-US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551180" y="1680845"/>
            <a:ext cx="11089640" cy="5018405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t" anchorCtr="0" forceAA="0" compatLnSpc="1">
            <a:noAutofit/>
          </a:bodyPr>
          <a:p>
            <a:pPr lvl="0" indent="457200" algn="l">
              <a:buClrTx/>
              <a:buSzTx/>
              <a:buFontTx/>
            </a:pPr>
            <a:r>
              <a:rPr lang="zh-CN" altLang="en-US" sz="28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  <a:sym typeface="+mn-ea"/>
              </a:rPr>
              <a:t>接口设计</a:t>
            </a:r>
            <a:endParaRPr lang="en-US" altLang="zh-CN" sz="28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  <a:sym typeface="+mn-ea"/>
            </a:endParaRPr>
          </a:p>
        </p:txBody>
      </p:sp>
      <p:graphicFrame>
        <p:nvGraphicFramePr>
          <p:cNvPr id="3" name="表格 2"/>
          <p:cNvGraphicFramePr/>
          <p:nvPr>
            <p:custDataLst>
              <p:tags r:id="rId4"/>
            </p:custDataLst>
          </p:nvPr>
        </p:nvGraphicFramePr>
        <p:xfrm>
          <a:off x="873125" y="2630805"/>
          <a:ext cx="10768965" cy="36042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47670"/>
                <a:gridCol w="3765550"/>
                <a:gridCol w="2052320"/>
                <a:gridCol w="2003425"/>
              </a:tblGrid>
              <a:tr h="6007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bg1"/>
                          </a:solidFill>
                          <a:latin typeface="Microsoft YaHei Bold" panose="020B0502040204020203" charset="-122"/>
                          <a:ea typeface="Microsoft YaHei Bold" panose="020B0502040204020203" charset="-122"/>
                        </a:rPr>
                        <a:t>接口名称</a:t>
                      </a:r>
                      <a:endParaRPr lang="zh-CN" altLang="en-US" sz="2000" b="1">
                        <a:solidFill>
                          <a:schemeClr val="bg1"/>
                        </a:solidFill>
                        <a:latin typeface="Microsoft YaHei Bold" panose="020B0502040204020203" charset="-122"/>
                        <a:ea typeface="Microsoft YaHei Bold" panose="020B0502040204020203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bg1"/>
                          </a:solidFill>
                          <a:latin typeface="Microsoft YaHei Bold" panose="020B0502040204020203" charset="-122"/>
                          <a:ea typeface="Microsoft YaHei Bold" panose="020B0502040204020203" charset="-122"/>
                        </a:rPr>
                        <a:t>接口功能</a:t>
                      </a:r>
                      <a:endParaRPr lang="zh-CN" altLang="en-US" sz="2000" b="1">
                        <a:solidFill>
                          <a:schemeClr val="bg1"/>
                        </a:solidFill>
                        <a:latin typeface="Microsoft YaHei Bold" panose="020B0502040204020203" charset="-122"/>
                        <a:ea typeface="Microsoft YaHei Bold" panose="020B0502040204020203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bg1"/>
                          </a:solidFill>
                          <a:latin typeface="Microsoft YaHei Bold" panose="020B0502040204020203" charset="-122"/>
                          <a:ea typeface="Microsoft YaHei Bold" panose="020B0502040204020203" charset="-122"/>
                        </a:rPr>
                        <a:t>输入</a:t>
                      </a:r>
                      <a:endParaRPr lang="zh-CN" altLang="en-US" sz="2000" b="1">
                        <a:solidFill>
                          <a:schemeClr val="bg1"/>
                        </a:solidFill>
                        <a:latin typeface="Microsoft YaHei Bold" panose="020B0502040204020203" charset="-122"/>
                        <a:ea typeface="Microsoft YaHei Bold" panose="020B0502040204020203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bg1"/>
                          </a:solidFill>
                          <a:latin typeface="Microsoft YaHei Bold" panose="020B0502040204020203" charset="-122"/>
                          <a:ea typeface="Microsoft YaHei Bold" panose="020B0502040204020203" charset="-122"/>
                          <a:sym typeface="+mn-ea"/>
                        </a:rPr>
                        <a:t>输出</a:t>
                      </a:r>
                      <a:endParaRPr lang="zh-CN" altLang="en-US" sz="2000" b="1">
                        <a:solidFill>
                          <a:schemeClr val="bg1"/>
                        </a:solidFill>
                        <a:latin typeface="Microsoft YaHei Bold" panose="020B0502040204020203" charset="-122"/>
                        <a:ea typeface="Microsoft YaHei Bold" panose="020B0502040204020203" charset="-122"/>
                        <a:sym typeface="+mn-ea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</a:tr>
              <a:tr h="6007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getPlanetInfo</a:t>
                      </a:r>
                      <a:endParaRPr lang="en-US" altLang="zh-CN" sz="20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获取该行星的详细信息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planetName</a:t>
                      </a:r>
                      <a:endParaRPr lang="en-US" altLang="zh-CN" sz="20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详细信息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</a:tr>
              <a:tr h="6007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智谱清</a:t>
                      </a:r>
                      <a:r>
                        <a:rPr lang="zh-CN" altLang="en-US" sz="20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言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生成式</a:t>
                      </a:r>
                      <a:r>
                        <a:rPr lang="zh-CN" altLang="en-US" sz="20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文本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用户文本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回答文本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</a:tr>
              <a:tr h="6007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controlSatelliteSpeed</a:t>
                      </a:r>
                      <a:endParaRPr lang="en-US" altLang="zh-CN" sz="20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调整卫星的速度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speedAdjustment</a:t>
                      </a:r>
                      <a:endParaRPr lang="en-US" altLang="zh-CN" sz="18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newSpeed</a:t>
                      </a:r>
                      <a:endParaRPr lang="en-US" altLang="zh-CN" sz="20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</a:tr>
              <a:tr h="6007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switchViewMode</a:t>
                      </a:r>
                      <a:endParaRPr lang="en-US" altLang="zh-CN" sz="20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切换场景的视角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viewMode</a:t>
                      </a:r>
                      <a:endParaRPr lang="en-US" altLang="zh-CN" sz="18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message</a:t>
                      </a:r>
                      <a:endParaRPr lang="en-US" altLang="zh-CN" sz="20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</a:tr>
              <a:tr h="6007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getNASAPlanetLink</a:t>
                      </a:r>
                      <a:endParaRPr lang="en-US" altLang="zh-CN" sz="20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获取该行星的</a:t>
                      </a:r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 NASA </a:t>
                      </a:r>
                      <a:r>
                        <a:rPr lang="zh-CN" altLang="en-US" sz="20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官方链接</a:t>
                      </a:r>
                      <a:endParaRPr lang="zh-CN" altLang="en-US" sz="20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planetName</a:t>
                      </a:r>
                      <a:endParaRPr lang="en-US" altLang="zh-CN" sz="18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solidFill>
                            <a:schemeClr val="bg1"/>
                          </a:solidFill>
                          <a:latin typeface="Times New Roman Regular" panose="02020603050405020304" charset="0"/>
                          <a:ea typeface="仿宋" panose="02010609060101010101" charset="-122"/>
                        </a:rPr>
                        <a:t>link</a:t>
                      </a:r>
                      <a:endParaRPr lang="en-US" altLang="zh-CN" sz="2000">
                        <a:solidFill>
                          <a:schemeClr val="bg1"/>
                        </a:solidFill>
                        <a:latin typeface="Times New Roman Regular" panose="02020603050405020304" charset="0"/>
                        <a:ea typeface="仿宋" panose="02010609060101010101" charset="-122"/>
                      </a:endParaRPr>
                    </a:p>
                  </a:txBody>
                  <a:tcPr anchor="ctr" anchorCtr="0">
                    <a:lnL w="38100">
                      <a:solidFill>
                        <a:schemeClr val="bg1"/>
                      </a:solidFill>
                      <a:prstDash val="solid"/>
                    </a:lnL>
                    <a:lnR w="38100">
                      <a:solidFill>
                        <a:schemeClr val="bg1"/>
                      </a:solidFill>
                      <a:prstDash val="solid"/>
                    </a:lnR>
                    <a:lnT w="38100">
                      <a:solidFill>
                        <a:schemeClr val="bg1"/>
                      </a:solidFill>
                      <a:prstDash val="solid"/>
                    </a:lnT>
                    <a:lnB w="38100">
                      <a:solidFill>
                        <a:schemeClr val="bg1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  <p:custDataLst>
      <p:tags r:id="rId5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42418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873760" y="780415"/>
            <a:ext cx="9027160" cy="607060"/>
            <a:chOff x="1787" y="2926"/>
            <a:chExt cx="14216" cy="956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1787" y="3882"/>
              <a:ext cx="13949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pic>
          <p:nvPicPr>
            <p:cNvPr id="19" name="图片 18" descr="飞机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047" y="2926"/>
              <a:ext cx="956" cy="956"/>
            </a:xfrm>
            <a:prstGeom prst="rect">
              <a:avLst/>
            </a:prstGeom>
          </p:spPr>
        </p:pic>
      </p:grpSp>
      <p:sp>
        <p:nvSpPr>
          <p:cNvPr id="25" name="文本框 24"/>
          <p:cNvSpPr txBox="1"/>
          <p:nvPr/>
        </p:nvSpPr>
        <p:spPr>
          <a:xfrm>
            <a:off x="829310" y="525145"/>
            <a:ext cx="858520" cy="782320"/>
          </a:xfrm>
          <a:prstGeom prst="rect">
            <a:avLst/>
          </a:prstGeom>
          <a:noFill/>
          <a:effectLst>
            <a:reflection blurRad="6350" stA="50000" endA="300" endPos="55000" dir="5400000" sy="-100000" algn="bl" rotWithShape="0"/>
          </a:effectLst>
        </p:spPr>
        <p:txBody>
          <a:bodyPr wrap="square" rtlCol="0">
            <a:noAutofit/>
          </a:bodyPr>
          <a:p>
            <a:r>
              <a:rPr lang="zh-CN" altLang="en-US"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特雅宋简体" panose="02000500000000000000" charset="-122"/>
                <a:ea typeface="方正特雅宋简体" panose="02000500000000000000" charset="-122"/>
              </a:rPr>
              <a:t>叁</a:t>
            </a:r>
            <a:endParaRPr lang="zh-CN" altLang="en-US" sz="48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特雅宋简体" panose="02000500000000000000" charset="-122"/>
              <a:ea typeface="方正特雅宋简体" panose="02000500000000000000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232025" y="723900"/>
            <a:ext cx="41103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产品</a:t>
            </a:r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实现</a:t>
            </a:r>
            <a:endParaRPr lang="zh-CN" altLang="en-US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551180" y="1680845"/>
            <a:ext cx="11089640" cy="5018405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t" anchorCtr="0" forceAA="0" compatLnSpc="1">
            <a:noAutofit/>
          </a:bodyPr>
          <a:p>
            <a:pPr lvl="0" indent="457200" algn="l">
              <a:buClrTx/>
              <a:buSzTx/>
              <a:buFontTx/>
            </a:pPr>
            <a:r>
              <a:rPr lang="zh-CN" altLang="en-US" sz="28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  <a:sym typeface="+mn-ea"/>
              </a:rPr>
              <a:t>质量保证</a:t>
            </a:r>
            <a:r>
              <a:rPr lang="en-US" altLang="zh-CN" sz="28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  <a:sym typeface="+mn-ea"/>
              </a:rPr>
              <a:t>——</a:t>
            </a:r>
            <a:r>
              <a:rPr lang="zh-CN" altLang="en-US" sz="28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  <a:sym typeface="+mn-ea"/>
              </a:rPr>
              <a:t>日志</a:t>
            </a:r>
            <a:endParaRPr lang="zh-CN" altLang="en-US" sz="28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  <a:sym typeface="+mn-ea"/>
            </a:endParaRPr>
          </a:p>
          <a:p>
            <a:pPr lvl="0" indent="457200" algn="l">
              <a:buClrTx/>
              <a:buSzTx/>
              <a:buFontTx/>
            </a:pPr>
            <a:endParaRPr lang="zh-CN" altLang="en-US" sz="28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  <a:sym typeface="+mn-ea"/>
            </a:endParaRPr>
          </a:p>
          <a:p>
            <a:pPr lvl="0" indent="457200" algn="l">
              <a:buClrTx/>
              <a:buSzTx/>
              <a:buFontTx/>
            </a:pPr>
            <a:endParaRPr lang="zh-CN" altLang="en-US" sz="28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  <a:sym typeface="+mn-ea"/>
            </a:endParaRPr>
          </a:p>
        </p:txBody>
      </p:sp>
      <p:pic>
        <p:nvPicPr>
          <p:cNvPr id="3" name="图片 2" descr="2411752147930_.pic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180" y="2669540"/>
            <a:ext cx="8366125" cy="1913890"/>
          </a:xfrm>
          <a:prstGeom prst="roundRect">
            <a:avLst/>
          </a:prstGeom>
        </p:spPr>
      </p:pic>
      <p:pic>
        <p:nvPicPr>
          <p:cNvPr id="5" name="图片 4" descr="2421752147941_.pic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360" y="3007360"/>
            <a:ext cx="8382000" cy="4000500"/>
          </a:xfrm>
          <a:prstGeom prst="roundRect">
            <a:avLst/>
          </a:prstGeom>
        </p:spPr>
      </p:pic>
      <p:pic>
        <p:nvPicPr>
          <p:cNvPr id="6" name="图片 5" descr="2431752147948_.pic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32305" y="3429000"/>
            <a:ext cx="8864600" cy="4622800"/>
          </a:xfrm>
          <a:prstGeom prst="roundRect">
            <a:avLst/>
          </a:prstGeom>
        </p:spPr>
      </p:pic>
      <p:pic>
        <p:nvPicPr>
          <p:cNvPr id="8" name="图片 7" descr="2441752147956_.pic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60320" y="3860800"/>
            <a:ext cx="8864600" cy="2997200"/>
          </a:xfrm>
          <a:prstGeom prst="roundRect">
            <a:avLst/>
          </a:prstGeom>
        </p:spPr>
      </p:pic>
    </p:spTree>
    <p:custDataLst>
      <p:tags r:id="rId8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42418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873760" y="780415"/>
            <a:ext cx="9027160" cy="607060"/>
            <a:chOff x="1787" y="2926"/>
            <a:chExt cx="14216" cy="956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1787" y="3882"/>
              <a:ext cx="13949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pic>
          <p:nvPicPr>
            <p:cNvPr id="19" name="图片 18" descr="飞机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047" y="2926"/>
              <a:ext cx="956" cy="956"/>
            </a:xfrm>
            <a:prstGeom prst="rect">
              <a:avLst/>
            </a:prstGeom>
          </p:spPr>
        </p:pic>
      </p:grpSp>
      <p:sp>
        <p:nvSpPr>
          <p:cNvPr id="25" name="文本框 24"/>
          <p:cNvSpPr txBox="1"/>
          <p:nvPr/>
        </p:nvSpPr>
        <p:spPr>
          <a:xfrm>
            <a:off x="829310" y="525145"/>
            <a:ext cx="858520" cy="782320"/>
          </a:xfrm>
          <a:prstGeom prst="rect">
            <a:avLst/>
          </a:prstGeom>
          <a:noFill/>
          <a:effectLst>
            <a:reflection blurRad="6350" stA="50000" endA="300" endPos="55000" dir="5400000" sy="-100000" algn="bl" rotWithShape="0"/>
          </a:effectLst>
        </p:spPr>
        <p:txBody>
          <a:bodyPr wrap="square" rtlCol="0">
            <a:noAutofit/>
          </a:bodyPr>
          <a:p>
            <a:r>
              <a:rPr lang="zh-CN" altLang="en-US"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特雅宋简体" panose="02000500000000000000" charset="-122"/>
                <a:ea typeface="方正特雅宋简体" panose="02000500000000000000" charset="-122"/>
              </a:rPr>
              <a:t>叁</a:t>
            </a:r>
            <a:endParaRPr lang="zh-CN" altLang="en-US" sz="48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特雅宋简体" panose="02000500000000000000" charset="-122"/>
              <a:ea typeface="方正特雅宋简体" panose="02000500000000000000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232025" y="723900"/>
            <a:ext cx="41103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产品</a:t>
            </a:r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实现</a:t>
            </a:r>
            <a:endParaRPr lang="zh-CN" altLang="en-US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551180" y="1680845"/>
            <a:ext cx="11089640" cy="5018405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t" anchorCtr="0" forceAA="0" compatLnSpc="1">
            <a:noAutofit/>
          </a:bodyPr>
          <a:p>
            <a:pPr lvl="0" indent="457200" algn="l">
              <a:buClrTx/>
              <a:buSzTx/>
              <a:buFontTx/>
            </a:pPr>
            <a:r>
              <a:rPr lang="zh-CN" altLang="en-US" sz="28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  <a:sym typeface="+mn-ea"/>
              </a:rPr>
              <a:t>质量保证</a:t>
            </a:r>
            <a:r>
              <a:rPr lang="en-US" altLang="zh-CN" sz="28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  <a:sym typeface="+mn-ea"/>
              </a:rPr>
              <a:t>——</a:t>
            </a:r>
            <a:r>
              <a:rPr lang="zh-CN" altLang="en-US" sz="28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  <a:sym typeface="+mn-ea"/>
              </a:rPr>
              <a:t>统计</a:t>
            </a:r>
            <a:endParaRPr lang="zh-CN" altLang="en-US" sz="28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  <a:sym typeface="+mn-ea"/>
            </a:endParaRPr>
          </a:p>
          <a:p>
            <a:pPr lvl="0" indent="457200" algn="l">
              <a:buClrTx/>
              <a:buSzTx/>
              <a:buFontTx/>
            </a:pPr>
            <a:endParaRPr lang="zh-CN" altLang="en-US" sz="28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  <a:sym typeface="+mn-ea"/>
            </a:endParaRPr>
          </a:p>
          <a:p>
            <a:pPr lvl="0" indent="457200" algn="l">
              <a:buClrTx/>
              <a:buSzTx/>
              <a:buFontTx/>
            </a:pPr>
            <a:endParaRPr lang="zh-CN" altLang="en-US" sz="28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  <a:sym typeface="+mn-ea"/>
            </a:endParaRPr>
          </a:p>
        </p:txBody>
      </p:sp>
      <p:pic>
        <p:nvPicPr>
          <p:cNvPr id="9" name="图片 8" descr="截屏2025-07-10 20.02.39"/>
          <p:cNvPicPr>
            <a:picLocks noChangeAspect="1"/>
          </p:cNvPicPr>
          <p:nvPr/>
        </p:nvPicPr>
        <p:blipFill>
          <a:blip r:embed="rId4"/>
          <a:srcRect l="1116"/>
          <a:stretch>
            <a:fillRect/>
          </a:stretch>
        </p:blipFill>
        <p:spPr>
          <a:xfrm>
            <a:off x="3347720" y="2945765"/>
            <a:ext cx="6186805" cy="291274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42418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873760" y="780415"/>
            <a:ext cx="9027160" cy="607060"/>
            <a:chOff x="1787" y="2926"/>
            <a:chExt cx="14216" cy="956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1787" y="3882"/>
              <a:ext cx="13949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pic>
          <p:nvPicPr>
            <p:cNvPr id="19" name="图片 18" descr="飞机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047" y="2926"/>
              <a:ext cx="956" cy="956"/>
            </a:xfrm>
            <a:prstGeom prst="rect">
              <a:avLst/>
            </a:prstGeom>
          </p:spPr>
        </p:pic>
      </p:grpSp>
      <p:sp>
        <p:nvSpPr>
          <p:cNvPr id="25" name="文本框 24"/>
          <p:cNvSpPr txBox="1"/>
          <p:nvPr/>
        </p:nvSpPr>
        <p:spPr>
          <a:xfrm>
            <a:off x="829310" y="525145"/>
            <a:ext cx="858520" cy="782320"/>
          </a:xfrm>
          <a:prstGeom prst="rect">
            <a:avLst/>
          </a:prstGeom>
          <a:noFill/>
          <a:effectLst>
            <a:reflection blurRad="6350" stA="50000" endA="300" endPos="55000" dir="5400000" sy="-100000" algn="bl" rotWithShape="0"/>
          </a:effectLst>
        </p:spPr>
        <p:txBody>
          <a:bodyPr wrap="square" rtlCol="0">
            <a:noAutofit/>
          </a:bodyPr>
          <a:p>
            <a:r>
              <a:rPr lang="zh-CN" altLang="en-US"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特雅宋简体" panose="02000500000000000000" charset="-122"/>
                <a:ea typeface="方正特雅宋简体" panose="02000500000000000000" charset="-122"/>
              </a:rPr>
              <a:t>叁</a:t>
            </a:r>
            <a:endParaRPr lang="zh-CN" altLang="en-US" sz="48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特雅宋简体" panose="02000500000000000000" charset="-122"/>
              <a:ea typeface="方正特雅宋简体" panose="02000500000000000000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232025" y="723900"/>
            <a:ext cx="41103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产品</a:t>
            </a:r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实现</a:t>
            </a:r>
            <a:endParaRPr lang="zh-CN" altLang="en-US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551180" y="1680845"/>
            <a:ext cx="11089640" cy="5018405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t" anchorCtr="0" forceAA="0" compatLnSpc="1">
            <a:noAutofit/>
          </a:bodyPr>
          <a:p>
            <a:pPr lvl="0" indent="457200" algn="l">
              <a:buClrTx/>
              <a:buSzTx/>
              <a:buFontTx/>
            </a:pPr>
            <a:r>
              <a:rPr lang="zh-CN" altLang="en-US" sz="28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  <a:sym typeface="+mn-ea"/>
              </a:rPr>
              <a:t>质量保证</a:t>
            </a:r>
            <a:r>
              <a:rPr lang="en-US" altLang="zh-CN" sz="28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  <a:sym typeface="+mn-ea"/>
              </a:rPr>
              <a:t>——</a:t>
            </a:r>
            <a:r>
              <a:rPr lang="zh-CN" altLang="en-US" sz="2800" b="1">
                <a:solidFill>
                  <a:schemeClr val="bg1"/>
                </a:solidFill>
                <a:latin typeface="Microsoft YaHei Bold" panose="020B0502040204020203" charset="-122"/>
                <a:ea typeface="Microsoft YaHei Bold" panose="020B0502040204020203" charset="-122"/>
                <a:sym typeface="+mn-ea"/>
              </a:rPr>
              <a:t>统计</a:t>
            </a:r>
            <a:endParaRPr lang="zh-CN" altLang="en-US" sz="28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  <a:sym typeface="+mn-ea"/>
            </a:endParaRPr>
          </a:p>
          <a:p>
            <a:pPr lvl="0" indent="457200" algn="l">
              <a:buClrTx/>
              <a:buSzTx/>
              <a:buFontTx/>
            </a:pPr>
            <a:endParaRPr lang="zh-CN" altLang="en-US" sz="28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  <a:sym typeface="+mn-ea"/>
            </a:endParaRPr>
          </a:p>
          <a:p>
            <a:pPr lvl="0" indent="457200" algn="l">
              <a:buClrTx/>
              <a:buSzTx/>
              <a:buFontTx/>
            </a:pPr>
            <a:endParaRPr lang="zh-CN" altLang="en-US" sz="2800" b="1">
              <a:solidFill>
                <a:schemeClr val="bg1"/>
              </a:solidFill>
              <a:latin typeface="Microsoft YaHei Bold" panose="020B0502040204020203" charset="-122"/>
              <a:ea typeface="Microsoft YaHei Bold" panose="020B0502040204020203" charset="-122"/>
              <a:sym typeface="+mn-ea"/>
            </a:endParaRPr>
          </a:p>
        </p:txBody>
      </p:sp>
      <p:pic>
        <p:nvPicPr>
          <p:cNvPr id="3" name="图片 2" descr="截屏2025-07-10 20.03.18"/>
          <p:cNvPicPr>
            <a:picLocks noChangeAspect="1"/>
          </p:cNvPicPr>
          <p:nvPr/>
        </p:nvPicPr>
        <p:blipFill>
          <a:blip r:embed="rId4"/>
          <a:srcRect b="42449"/>
          <a:stretch>
            <a:fillRect/>
          </a:stretch>
        </p:blipFill>
        <p:spPr>
          <a:xfrm>
            <a:off x="873760" y="2517775"/>
            <a:ext cx="5105400" cy="3648710"/>
          </a:xfrm>
          <a:prstGeom prst="rect">
            <a:avLst/>
          </a:prstGeom>
        </p:spPr>
      </p:pic>
      <p:pic>
        <p:nvPicPr>
          <p:cNvPr id="5" name="图片 4" descr="截屏2025-07-10 20.04.0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6055" y="3268980"/>
            <a:ext cx="5104765" cy="267716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32385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6" name="图片 15" descr="星球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87290" y="1246505"/>
            <a:ext cx="914400" cy="9144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277620" y="1407795"/>
            <a:ext cx="1561465" cy="14954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9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润玉圆宋 简" panose="02000500000000000000" charset="-122"/>
                <a:ea typeface="方正润玉圆宋 简" panose="02000500000000000000" charset="-122"/>
              </a:rPr>
              <a:t>宇</a:t>
            </a:r>
            <a:endParaRPr lang="zh-CN" altLang="en-US" sz="96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润玉圆宋 简" panose="02000500000000000000" charset="-122"/>
              <a:ea typeface="方正润玉圆宋 简" panose="02000500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857115" y="1544320"/>
            <a:ext cx="1442720" cy="14954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9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润玉圆宋 简" panose="02000500000000000000" charset="-122"/>
                <a:ea typeface="方正润玉圆宋 简" panose="02000500000000000000" charset="-122"/>
              </a:rPr>
              <a:t>索</a:t>
            </a:r>
            <a:endParaRPr lang="zh-CN" altLang="en-US" sz="96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润玉圆宋 简" panose="02000500000000000000" charset="-122"/>
              <a:ea typeface="方正润玉圆宋 简" panose="020005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578860" y="1398270"/>
            <a:ext cx="1442720" cy="14954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9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润玉圆宋 简" panose="02000500000000000000" charset="-122"/>
                <a:ea typeface="方正润玉圆宋 简" panose="02000500000000000000" charset="-122"/>
              </a:rPr>
              <a:t>探</a:t>
            </a:r>
            <a:endParaRPr lang="zh-CN" altLang="en-US" sz="96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润玉圆宋 简" panose="02000500000000000000" charset="-122"/>
              <a:ea typeface="方正润玉圆宋 简" panose="020005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698625" y="2903220"/>
            <a:ext cx="3896995" cy="14954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9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雅酷黑W" panose="00020600040101010101" charset="-122"/>
                <a:ea typeface="汉仪雅酷黑W" panose="00020600040101010101" charset="-122"/>
              </a:rPr>
              <a:t>实验室</a:t>
            </a:r>
            <a:endParaRPr lang="zh-CN" altLang="en-US" sz="96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雅酷黑W" panose="00020600040101010101" charset="-122"/>
              <a:ea typeface="汉仪雅酷黑W" panose="0002060004010101010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473325" y="1553845"/>
            <a:ext cx="1561465" cy="14954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9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润玉圆宋 简" panose="02000500000000000000" charset="-122"/>
                <a:ea typeface="方正润玉圆宋 简" panose="02000500000000000000" charset="-122"/>
              </a:rPr>
              <a:t>宙</a:t>
            </a:r>
            <a:endParaRPr lang="zh-CN" altLang="en-US" sz="96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润玉圆宋 简" panose="02000500000000000000" charset="-122"/>
              <a:ea typeface="方正润玉圆宋 简" panose="02000500000000000000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1052195" y="4998085"/>
            <a:ext cx="4849495" cy="835660"/>
          </a:xfrm>
          <a:prstGeom prst="roundRect">
            <a:avLst>
              <a:gd name="adj" fmla="val 40501"/>
            </a:avLst>
          </a:prstGeom>
          <a:gradFill>
            <a:gsLst>
              <a:gs pos="67000">
                <a:srgbClr val="4073A4">
                  <a:alpha val="28000"/>
                </a:srgbClr>
              </a:gs>
              <a:gs pos="5000">
                <a:srgbClr val="EBB78F">
                  <a:alpha val="13000"/>
                </a:srgbClr>
              </a:gs>
              <a:gs pos="97000">
                <a:srgbClr val="0C4B7D">
                  <a:alpha val="17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4000">
                <a:latin typeface="方正大标宋简体" panose="02000000000000000000" charset="-122"/>
                <a:ea typeface="方正大标宋简体" panose="02000000000000000000" charset="-122"/>
              </a:rPr>
              <a:t>谢谢观看</a:t>
            </a:r>
            <a:endParaRPr lang="zh-CN" altLang="en-US" sz="4000">
              <a:latin typeface="方正大标宋简体" panose="02000000000000000000" charset="-122"/>
              <a:ea typeface="方正大标宋简体" panose="02000000000000000000" charset="-122"/>
            </a:endParaRPr>
          </a:p>
        </p:txBody>
      </p:sp>
      <p:pic>
        <p:nvPicPr>
          <p:cNvPr id="15" name="图片 14" descr="星环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1845" y="1083310"/>
            <a:ext cx="1077595" cy="1077595"/>
          </a:xfrm>
          <a:prstGeom prst="rect">
            <a:avLst/>
          </a:prstGeom>
        </p:spPr>
      </p:pic>
      <p:pic>
        <p:nvPicPr>
          <p:cNvPr id="21" name="图片 20" descr="飞机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-2124710" y="1861185"/>
            <a:ext cx="607060" cy="607060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42418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405130" y="1737360"/>
            <a:ext cx="3531235" cy="2306320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使命</a:t>
            </a: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阐述</a:t>
            </a:r>
            <a:endParaRPr lang="zh-CN" altLang="en-US" sz="4000">
              <a:latin typeface="汉仪雅酷黑W" panose="00020600040101010101" charset="-122"/>
              <a:ea typeface="汉仪雅酷黑W" panose="00020600040101010101" charset="-122"/>
              <a:sym typeface="+mn-ea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4199890" y="1741805"/>
            <a:ext cx="3670300" cy="2306955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展示口号</a:t>
            </a:r>
            <a:endParaRPr lang="zh-CN" altLang="en-US" sz="4000">
              <a:latin typeface="汉仪雅酷黑W" panose="00020600040101010101" charset="-122"/>
              <a:ea typeface="汉仪雅酷黑W" panose="00020600040101010101" charset="-122"/>
              <a:sym typeface="+mn-ea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8256270" y="4469765"/>
            <a:ext cx="3531235" cy="1955165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产品</a:t>
            </a: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特色</a:t>
            </a:r>
            <a:endParaRPr lang="zh-CN" altLang="en-US" sz="4000">
              <a:latin typeface="汉仪雅酷黑W" panose="00020600040101010101" charset="-122"/>
              <a:ea typeface="汉仪雅酷黑W" panose="00020600040101010101" charset="-122"/>
              <a:sym typeface="+mn-ea"/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405130" y="4469765"/>
            <a:ext cx="3531235" cy="1955165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团队特色</a:t>
            </a:r>
            <a:endParaRPr lang="zh-CN" altLang="en-US" sz="4000">
              <a:latin typeface="汉仪雅酷黑W" panose="00020600040101010101" charset="-122"/>
              <a:ea typeface="汉仪雅酷黑W" panose="00020600040101010101" charset="-122"/>
              <a:sym typeface="+mn-ea"/>
            </a:endParaRPr>
          </a:p>
        </p:txBody>
      </p:sp>
      <p:sp>
        <p:nvSpPr>
          <p:cNvPr id="33" name="圆角矩形 32"/>
          <p:cNvSpPr/>
          <p:nvPr/>
        </p:nvSpPr>
        <p:spPr>
          <a:xfrm>
            <a:off x="8256270" y="1737995"/>
            <a:ext cx="3531235" cy="2310765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目标用户</a:t>
            </a:r>
            <a:endParaRPr lang="zh-CN" altLang="en-US" sz="4000">
              <a:latin typeface="汉仪雅酷黑W" panose="00020600040101010101" charset="-122"/>
              <a:ea typeface="汉仪雅酷黑W" panose="00020600040101010101" charset="-122"/>
              <a:sym typeface="+mn-ea"/>
            </a:endParaRPr>
          </a:p>
        </p:txBody>
      </p:sp>
      <p:sp>
        <p:nvSpPr>
          <p:cNvPr id="35" name="圆角矩形 34"/>
          <p:cNvSpPr/>
          <p:nvPr/>
        </p:nvSpPr>
        <p:spPr>
          <a:xfrm>
            <a:off x="4338955" y="4467225"/>
            <a:ext cx="3531235" cy="1913890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产品</a:t>
            </a: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推广</a:t>
            </a:r>
            <a:endParaRPr lang="zh-CN" altLang="en-US" sz="4000">
              <a:latin typeface="汉仪雅酷黑W" panose="00020600040101010101" charset="-122"/>
              <a:ea typeface="汉仪雅酷黑W" panose="00020600040101010101" charset="-122"/>
              <a:sym typeface="+mn-ea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1092200" y="739775"/>
            <a:ext cx="9027160" cy="607060"/>
            <a:chOff x="1787" y="2926"/>
            <a:chExt cx="14216" cy="956"/>
          </a:xfrm>
        </p:grpSpPr>
        <p:cxnSp>
          <p:nvCxnSpPr>
            <p:cNvPr id="37" name="直接连接符 36"/>
            <p:cNvCxnSpPr/>
            <p:nvPr/>
          </p:nvCxnSpPr>
          <p:spPr>
            <a:xfrm>
              <a:off x="1787" y="3882"/>
              <a:ext cx="13949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pic>
          <p:nvPicPr>
            <p:cNvPr id="38" name="图片 37" descr="飞机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047" y="2926"/>
              <a:ext cx="956" cy="956"/>
            </a:xfrm>
            <a:prstGeom prst="rect">
              <a:avLst/>
            </a:prstGeom>
          </p:spPr>
        </p:pic>
      </p:grpSp>
      <p:sp>
        <p:nvSpPr>
          <p:cNvPr id="39" name="文本框 38"/>
          <p:cNvSpPr txBox="1"/>
          <p:nvPr/>
        </p:nvSpPr>
        <p:spPr>
          <a:xfrm>
            <a:off x="2118995" y="739775"/>
            <a:ext cx="63176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产品设计</a:t>
            </a:r>
            <a:r>
              <a:rPr lang="en-US" altLang="zh-CN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——</a:t>
            </a:r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使命</a:t>
            </a:r>
            <a:r>
              <a:rPr lang="en-US" altLang="zh-CN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、</a:t>
            </a:r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口号和</a:t>
            </a:r>
            <a:r>
              <a:rPr lang="zh-CN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Bold" panose="020B0502040204020203" charset="-122"/>
                <a:ea typeface="Microsoft YaHei Bold" panose="020B0502040204020203" charset="-122"/>
              </a:rPr>
              <a:t>策略</a:t>
            </a:r>
            <a:endParaRPr lang="zh-CN" altLang="en-US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crosoft YaHei Bold" panose="020B0502040204020203" charset="-122"/>
              <a:ea typeface="Microsoft YaHei Bold" panose="020B0502040204020203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036320" y="536575"/>
            <a:ext cx="858520" cy="782320"/>
          </a:xfrm>
          <a:prstGeom prst="rect">
            <a:avLst/>
          </a:prstGeom>
          <a:noFill/>
          <a:effectLst>
            <a:reflection blurRad="6350" stA="50000" endA="300" endPos="55000" dir="5400000" sy="-100000" algn="bl" rotWithShape="0"/>
          </a:effectLst>
        </p:spPr>
        <p:txBody>
          <a:bodyPr wrap="square" rtlCol="0">
            <a:noAutofit/>
          </a:bodyPr>
          <a:p>
            <a:r>
              <a:rPr lang="zh-CN" altLang="en-US"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特雅宋简体" panose="02000500000000000000" charset="-122"/>
                <a:ea typeface="方正特雅宋简体" panose="02000500000000000000" charset="-122"/>
              </a:rPr>
              <a:t>壹</a:t>
            </a:r>
            <a:endParaRPr lang="zh-CN" altLang="en-US" sz="48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特雅宋简体" panose="02000500000000000000" charset="-122"/>
              <a:ea typeface="方正特雅宋简体" panose="02000500000000000000" charset="-122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42418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551180" y="402590"/>
            <a:ext cx="11089640" cy="6454775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使命</a:t>
            </a: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阐述</a:t>
            </a:r>
            <a:endParaRPr lang="zh-CN" altLang="en-US" sz="4000">
              <a:latin typeface="汉仪雅酷黑W" panose="00020600040101010101" charset="-122"/>
              <a:ea typeface="汉仪雅酷黑W" panose="00020600040101010101" charset="-122"/>
              <a:sym typeface="+mn-ea"/>
            </a:endParaRPr>
          </a:p>
          <a:p>
            <a:pPr lvl="0" algn="ctr">
              <a:buClrTx/>
              <a:buSzTx/>
              <a:buFontTx/>
            </a:pPr>
            <a:endParaRPr lang="zh-CN" altLang="en-US" sz="4000">
              <a:latin typeface="汉仪雅酷黑W" panose="00020600040101010101" charset="-122"/>
              <a:ea typeface="汉仪雅酷黑W" panose="00020600040101010101" charset="-122"/>
              <a:sym typeface="+mn-ea"/>
            </a:endParaRPr>
          </a:p>
          <a:p>
            <a:pPr lvl="0" indent="457200" algn="l">
              <a:buClrTx/>
              <a:buSzTx/>
              <a:buFontTx/>
            </a:pP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 </a:t>
            </a:r>
            <a:r>
              <a:rPr lang="en-US" altLang="zh-CN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  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帮助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 4 - 18 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岁喜欢独立思考、发挥想象、有开创性思维的青少年儿童</a:t>
            </a:r>
            <a:endParaRPr lang="zh-CN" altLang="en-US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marL="457200" lvl="0" indent="-457200" algn="l">
              <a:buClrTx/>
              <a:buSzTx/>
              <a:buFont typeface="Wingdings" panose="05000000000000000000" charset="0"/>
              <a:buChar char=""/>
            </a:pP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建立系统的天体物理思维，</a:t>
            </a:r>
            <a:endParaRPr lang="zh-CN" altLang="en-US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marL="457200" lvl="0" indent="-457200" algn="l">
              <a:buClrTx/>
              <a:buSzTx/>
              <a:buFont typeface="Wingdings" panose="05000000000000000000" charset="0"/>
              <a:buChar char=""/>
            </a:pP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提升对自然规律的深刻认知，</a:t>
            </a:r>
            <a:endParaRPr lang="zh-CN" altLang="en-US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marL="457200" lvl="0" indent="-457200" algn="l">
              <a:buClrTx/>
              <a:buSzTx/>
              <a:buFont typeface="Wingdings" panose="05000000000000000000" charset="0"/>
              <a:buChar char=""/>
            </a:pP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激发学习兴趣与探索动力，</a:t>
            </a:r>
            <a:endParaRPr lang="zh-CN" altLang="en-US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marL="457200" lvl="0" indent="-457200" algn="l">
              <a:buClrTx/>
              <a:buSzTx/>
              <a:buFont typeface="Wingdings" panose="05000000000000000000" charset="0"/>
              <a:buChar char=""/>
            </a:pP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打破传统物理学习中依赖抽象公式和简化模型的局限，</a:t>
            </a:r>
            <a:endParaRPr lang="zh-CN" altLang="en-US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marL="457200" lvl="0" indent="-457200" algn="l">
              <a:buClrTx/>
              <a:buSzTx/>
              <a:buFont typeface="Wingdings" panose="05000000000000000000" charset="0"/>
              <a:buChar char=""/>
            </a:pP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让学生直观理解真实天体数据。</a:t>
            </a:r>
            <a:endParaRPr lang="zh-CN" altLang="en-US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42418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551180" y="402590"/>
            <a:ext cx="11089640" cy="6454775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展示口号</a:t>
            </a:r>
            <a:endParaRPr lang="zh-CN" altLang="en-US" sz="4000">
              <a:latin typeface="汉仪雅酷黑W" panose="00020600040101010101" charset="-122"/>
              <a:ea typeface="汉仪雅酷黑W" panose="00020600040101010101" charset="-122"/>
              <a:sym typeface="+mn-ea"/>
            </a:endParaRPr>
          </a:p>
          <a:p>
            <a:pPr lvl="0" algn="ctr">
              <a:buClrTx/>
              <a:buSzTx/>
              <a:buFontTx/>
            </a:pPr>
            <a:endParaRPr lang="zh-CN" altLang="en-US" sz="4000">
              <a:latin typeface="汉仪雅酷黑W" panose="00020600040101010101" charset="-122"/>
              <a:ea typeface="汉仪雅酷黑W" panose="00020600040101010101" charset="-122"/>
              <a:sym typeface="+mn-ea"/>
            </a:endParaRPr>
          </a:p>
          <a:p>
            <a:pPr lvl="0" indent="457200" algn="ctr">
              <a:buClrTx/>
              <a:buSzTx/>
              <a:buFontTx/>
            </a:pPr>
            <a:r>
              <a:rPr lang="en-US" altLang="zh-CN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 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“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小小宇宙观察家，开启宇宙探索新征程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”</a:t>
            </a:r>
            <a:endParaRPr lang="en-US" altLang="zh-CN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42418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551180" y="402590"/>
            <a:ext cx="11089640" cy="6454775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目标用户</a:t>
            </a:r>
            <a:endParaRPr lang="zh-CN" altLang="en-US" sz="4000">
              <a:latin typeface="汉仪雅酷黑W" panose="00020600040101010101" charset="-122"/>
              <a:ea typeface="汉仪雅酷黑W" panose="00020600040101010101" charset="-122"/>
              <a:sym typeface="+mn-ea"/>
            </a:endParaRPr>
          </a:p>
          <a:p>
            <a:pPr lvl="0" algn="ctr">
              <a:buClrTx/>
              <a:buSzTx/>
              <a:buFontTx/>
            </a:pPr>
            <a:endParaRPr lang="zh-CN" altLang="en-US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marL="457200" lvl="0" indent="-457200" algn="l">
              <a:buClrTx/>
              <a:buSzTx/>
              <a:buFont typeface="Arial" panose="020B0706020202030204" pitchFamily="34" charset="0"/>
              <a:buChar char="•"/>
            </a:pPr>
            <a:r>
              <a:rPr lang="zh-CN" altLang="en-US" sz="3200" b="1">
                <a:latin typeface="Microsoft YaHei Bold" panose="020B0502040204020203" charset="-122"/>
                <a:ea typeface="Microsoft YaHei Bold" panose="020B0502040204020203" charset="-122"/>
                <a:cs typeface="Times New Roman Regular" panose="02020603050405020304" charset="0"/>
                <a:sym typeface="+mn-ea"/>
              </a:rPr>
              <a:t>目标用户画像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：明确为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 4 - 18 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岁具有独立思考、创新思维的青少年儿童。</a:t>
            </a:r>
            <a:endParaRPr lang="zh-CN" altLang="en-US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marL="457200" lvl="0" indent="-457200" algn="l">
              <a:buClrTx/>
              <a:buSzTx/>
              <a:buFont typeface="Arial" panose="020B0706020202030204" pitchFamily="34" charset="0"/>
              <a:buChar char="•"/>
            </a:pPr>
            <a:r>
              <a:rPr lang="zh-CN" altLang="en-US" sz="3200" b="1">
                <a:latin typeface="Microsoft YaHei Bold" panose="020B0502040204020203" charset="-122"/>
                <a:ea typeface="Microsoft YaHei Bold" panose="020B0502040204020203" charset="-122"/>
                <a:cs typeface="Times New Roman Regular" panose="02020603050405020304" charset="0"/>
                <a:sym typeface="+mn-ea"/>
              </a:rPr>
              <a:t>需求分析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：该年龄段孩子对世界充满好奇，渴望探索未知，传统学习方式无法满足其对宇宙直观认知的需求，本产品提供互动性和趣味性强的学习体验。</a:t>
            </a:r>
            <a:endParaRPr lang="zh-CN" altLang="en-US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42418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551180" y="402590"/>
            <a:ext cx="11089640" cy="6454775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团队特色</a:t>
            </a:r>
            <a:endParaRPr lang="zh-CN" altLang="en-US" sz="4000">
              <a:latin typeface="汉仪雅酷黑W" panose="00020600040101010101" charset="-122"/>
              <a:ea typeface="汉仪雅酷黑W" panose="00020600040101010101" charset="-122"/>
              <a:sym typeface="+mn-ea"/>
            </a:endParaRPr>
          </a:p>
          <a:p>
            <a:pPr lvl="0" algn="ctr">
              <a:buClrTx/>
              <a:buSzTx/>
              <a:buFontTx/>
            </a:pPr>
            <a:endParaRPr lang="zh-CN" altLang="en-US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marL="457200" lvl="0" indent="-457200" algn="l">
              <a:buClrTx/>
              <a:buSzTx/>
              <a:buFont typeface="Arial" panose="020B0706020202030204" pitchFamily="34" charset="0"/>
              <a:buChar char="•"/>
            </a:pPr>
            <a:r>
              <a:rPr lang="zh-CN" altLang="en-US" sz="3200" b="1">
                <a:latin typeface="仿宋" panose="02010609060101010101" charset="-122"/>
                <a:ea typeface="仿宋" panose="02010609060101010101" charset="-122"/>
                <a:cs typeface="Times New Roman Regular" panose="02020603050405020304" charset="0"/>
                <a:sym typeface="+mn-ea"/>
              </a:rPr>
              <a:t>所有制作者皆来自优秀的苏州大学计算机科学与技术学院</a:t>
            </a:r>
            <a:r>
              <a:rPr lang="en-US" altLang="zh-CN" sz="3200" b="1">
                <a:latin typeface="仿宋" panose="02010609060101010101" charset="-122"/>
                <a:ea typeface="仿宋" panose="02010609060101010101" charset="-122"/>
                <a:cs typeface="Times New Roman Regular" panose="02020603050405020304" charset="0"/>
                <a:sym typeface="+mn-ea"/>
              </a:rPr>
              <a:t>！！！</a:t>
            </a:r>
            <a:endParaRPr lang="en-US" altLang="zh-CN" sz="3200" b="1">
              <a:latin typeface="仿宋" panose="02010609060101010101" charset="-122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marL="457200" lvl="0" indent="-457200" algn="l">
              <a:buClrTx/>
              <a:buSzTx/>
              <a:buFont typeface="Arial" panose="020B0706020202030204" pitchFamily="34" charset="0"/>
              <a:buChar char="•"/>
            </a:pPr>
            <a:r>
              <a:rPr lang="zh-CN" altLang="en-US" sz="3200" b="1">
                <a:latin typeface="仿宋" panose="02010609060101010101" charset="-122"/>
                <a:ea typeface="仿宋" panose="02010609060101010101" charset="-122"/>
                <a:cs typeface="Times New Roman Regular" panose="02020603050405020304" charset="0"/>
                <a:sym typeface="+mn-ea"/>
              </a:rPr>
              <a:t>作品</a:t>
            </a:r>
            <a:r>
              <a:rPr lang="zh-CN" altLang="en-US" sz="3200" b="1">
                <a:latin typeface="仿宋" panose="02010609060101010101" charset="-122"/>
                <a:ea typeface="仿宋" panose="02010609060101010101" charset="-122"/>
                <a:cs typeface="Times New Roman Regular" panose="02020603050405020304" charset="0"/>
                <a:sym typeface="+mn-ea"/>
              </a:rPr>
              <a:t>由优秀的杨晓春老师做指导</a:t>
            </a:r>
            <a:r>
              <a:rPr lang="en-US" altLang="zh-CN" sz="3200" b="1">
                <a:latin typeface="仿宋" panose="02010609060101010101" charset="-122"/>
                <a:ea typeface="仿宋" panose="02010609060101010101" charset="-122"/>
                <a:cs typeface="Times New Roman Regular" panose="02020603050405020304" charset="0"/>
                <a:sym typeface="+mn-ea"/>
              </a:rPr>
              <a:t>！！！</a:t>
            </a:r>
            <a:endParaRPr lang="en-US" altLang="zh-CN" sz="3200" b="1">
              <a:latin typeface="仿宋" panose="02010609060101010101" charset="-122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42418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551180" y="402590"/>
            <a:ext cx="11089640" cy="6454775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产品推广</a:t>
            </a:r>
            <a:r>
              <a:rPr lang="en-US" altLang="zh-CN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（</a:t>
            </a: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预期</a:t>
            </a:r>
            <a:r>
              <a:rPr lang="en-US" altLang="zh-CN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）</a:t>
            </a:r>
            <a:endParaRPr lang="zh-CN" altLang="en-US" sz="4000">
              <a:latin typeface="汉仪雅酷黑W" panose="00020600040101010101" charset="-122"/>
              <a:ea typeface="汉仪雅酷黑W" panose="00020600040101010101" charset="-122"/>
              <a:sym typeface="+mn-ea"/>
            </a:endParaRPr>
          </a:p>
          <a:p>
            <a:pPr lvl="0" algn="ctr">
              <a:buClrTx/>
              <a:buSzTx/>
              <a:buFontTx/>
            </a:pPr>
            <a:endParaRPr lang="zh-CN" altLang="en-US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marL="457200" lvl="0" indent="-457200" algn="l">
              <a:buClrTx/>
              <a:buSzTx/>
              <a:buFont typeface="Arial" panose="020B0706020202030204" pitchFamily="34" charset="0"/>
              <a:buChar char="•"/>
            </a:pPr>
            <a:r>
              <a:rPr lang="zh-CN" altLang="en-US" sz="3200" b="1">
                <a:latin typeface="Microsoft YaHei Bold" panose="020B0502040204020203" charset="-122"/>
                <a:ea typeface="Microsoft YaHei Bold" panose="020B0502040204020203" charset="-122"/>
                <a:cs typeface="Times New Roman Regular" panose="02020603050405020304" charset="0"/>
                <a:sym typeface="+mn-ea"/>
              </a:rPr>
              <a:t>线上推广</a:t>
            </a:r>
            <a:r>
              <a:rPr lang="zh-CN" altLang="en-US" sz="3200" b="1">
                <a:latin typeface="仿宋" panose="02010609060101010101" charset="-122"/>
                <a:ea typeface="仿宋" panose="02010609060101010101" charset="-122"/>
                <a:cs typeface="Times New Roman Regular" panose="02020603050405020304" charset="0"/>
                <a:sym typeface="+mn-ea"/>
              </a:rPr>
              <a:t>：</a:t>
            </a:r>
            <a:r>
              <a:rPr lang="zh-CN" altLang="en-US" sz="3200">
                <a:latin typeface="仿宋" panose="02010609060101010101" charset="-122"/>
                <a:ea typeface="仿宋" panose="02010609060101010101" charset="-122"/>
                <a:cs typeface="Times New Roman Regular" panose="02020603050405020304" charset="0"/>
                <a:sym typeface="+mn-ea"/>
              </a:rPr>
              <a:t>通过社交媒体平台（如微信、微博、抖音）发布产品宣传视频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、图片和文章，吸引潜在用户关注。</a:t>
            </a:r>
            <a:endParaRPr lang="zh-CN" altLang="en-US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marL="457200" lvl="0" indent="-457200" algn="l">
              <a:buClrTx/>
              <a:buSzTx/>
              <a:buFont typeface="Arial" panose="020B0706020202030204" pitchFamily="34" charset="0"/>
              <a:buChar char="•"/>
            </a:pPr>
            <a:r>
              <a:rPr lang="zh-CN" altLang="en-US" sz="3200" b="1">
                <a:latin typeface="Microsoft YaHei Bold" panose="020B0502040204020203" charset="-122"/>
                <a:ea typeface="Microsoft YaHei Bold" panose="020B0502040204020203" charset="-122"/>
                <a:cs typeface="Times New Roman Regular" panose="02020603050405020304" charset="0"/>
                <a:sym typeface="+mn-ea"/>
              </a:rPr>
              <a:t>线下活动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：参加天文科普科技节等活动，现场展示产品功能，吸引用户体验。</a:t>
            </a:r>
            <a:endParaRPr lang="zh-CN" altLang="en-US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lvl="0" indent="457200" algn="l">
              <a:buClrTx/>
              <a:buSzTx/>
              <a:buFontTx/>
            </a:pPr>
            <a:endParaRPr lang="zh-CN" altLang="en-US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银河系核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74917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68630" y="-424180"/>
            <a:ext cx="13819505" cy="8101965"/>
          </a:xfrm>
          <a:prstGeom prst="rect">
            <a:avLst/>
          </a:prstGeom>
          <a:gradFill>
            <a:gsLst>
              <a:gs pos="25000">
                <a:schemeClr val="tx1">
                  <a:lumMod val="95000"/>
                  <a:lumOff val="5000"/>
                </a:schemeClr>
              </a:gs>
              <a:gs pos="85000">
                <a:schemeClr val="tx1">
                  <a:alpha val="0"/>
                </a:schemeClr>
              </a:gs>
            </a:gsLst>
            <a:lin ang="21594000" scaled="0"/>
          </a:gradFill>
          <a:ln w="12700" cap="flat" cmpd="sng">
            <a:noFill/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551180" y="402590"/>
            <a:ext cx="11089640" cy="6454775"/>
          </a:xfrm>
          <a:prstGeom prst="roundRect">
            <a:avLst/>
          </a:prstGeom>
          <a:solidFill>
            <a:schemeClr val="tx1">
              <a:alpha val="5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产品</a:t>
            </a:r>
            <a:r>
              <a:rPr lang="zh-CN" altLang="en-US" sz="4000">
                <a:latin typeface="汉仪雅酷黑W" panose="00020600040101010101" charset="-122"/>
                <a:ea typeface="汉仪雅酷黑W" panose="00020600040101010101" charset="-122"/>
                <a:sym typeface="+mn-ea"/>
              </a:rPr>
              <a:t>特色</a:t>
            </a:r>
            <a:endParaRPr lang="zh-CN" altLang="en-US" sz="4000">
              <a:latin typeface="汉仪雅酷黑W" panose="00020600040101010101" charset="-122"/>
              <a:ea typeface="汉仪雅酷黑W" panose="00020600040101010101" charset="-122"/>
              <a:sym typeface="+mn-ea"/>
            </a:endParaRPr>
          </a:p>
          <a:p>
            <a:pPr lvl="0" algn="ctr">
              <a:buClrTx/>
              <a:buSzTx/>
              <a:buFontTx/>
            </a:pPr>
            <a:endParaRPr lang="zh-CN" altLang="en-US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marL="457200" lvl="0" indent="-457200" algn="l">
              <a:buClrTx/>
              <a:buSzTx/>
              <a:buFont typeface="Arial" panose="020B0706020202030204" pitchFamily="34" charset="0"/>
              <a:buChar char="•"/>
            </a:pPr>
            <a:r>
              <a:rPr lang="zh-CN" altLang="en-US" sz="3200" b="1">
                <a:latin typeface="Microsoft YaHei Bold" panose="020B0502040204020203" charset="-122"/>
                <a:ea typeface="Microsoft YaHei Bold" panose="020B0502040204020203" charset="-122"/>
                <a:cs typeface="Times New Roman Regular" panose="02020603050405020304" charset="0"/>
                <a:sym typeface="+mn-ea"/>
              </a:rPr>
              <a:t>互动性强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：与传统天文馆和学习工具相比，本产品设计了任务驱动、问题导向的益智小游戏和模拟实验，如模拟星球运转、尝试在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运行卫星等，让用户在动手操作中学习知识。</a:t>
            </a:r>
            <a:endParaRPr lang="zh-CN" altLang="en-US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marL="457200" lvl="0" indent="-457200" algn="l">
              <a:buClrTx/>
              <a:buSzTx/>
              <a:buFont typeface="Arial" panose="020B0706020202030204" pitchFamily="34" charset="0"/>
              <a:buChar char="•"/>
            </a:pPr>
            <a:r>
              <a:rPr lang="zh-CN" altLang="en-US" sz="3200" b="1">
                <a:latin typeface="Microsoft YaHei Bold" panose="020B0502040204020203" charset="-122"/>
                <a:ea typeface="Microsoft YaHei Bold" panose="020B0502040204020203" charset="-122"/>
                <a:cs typeface="Times New Roman Regular" panose="02020603050405020304" charset="0"/>
                <a:sym typeface="+mn-ea"/>
              </a:rPr>
              <a:t>数据真实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：采用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 NASA / JPL 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提供的行星轨道数据、</a:t>
            </a:r>
            <a:r>
              <a:rPr lang="en-US" altLang="zh-CN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NASA Planetary Fact Sheet 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等权威数据来源，展示真实的天体信息，增强用户对宇宙的直观理解。</a:t>
            </a:r>
            <a:endParaRPr lang="zh-CN" altLang="en-US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  <a:p>
            <a:pPr marL="457200" lvl="0" indent="-457200" algn="l">
              <a:buClrTx/>
              <a:buSzTx/>
              <a:buFont typeface="Arial" panose="020B0706020202030204" pitchFamily="34" charset="0"/>
              <a:buChar char="•"/>
            </a:pPr>
            <a:r>
              <a:rPr lang="zh-CN" altLang="en-US" sz="3200" b="1">
                <a:latin typeface="Microsoft YaHei Bold" panose="020B0502040204020203" charset="-122"/>
                <a:ea typeface="Microsoft YaHei Bold" panose="020B0502040204020203" charset="-122"/>
                <a:cs typeface="Times New Roman Regular" panose="02020603050405020304" charset="0"/>
                <a:sym typeface="+mn-ea"/>
              </a:rPr>
              <a:t>个性化学习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：通过设置模拟运行</a:t>
            </a:r>
            <a:r>
              <a:rPr lang="zh-CN" altLang="en-US" sz="3200">
                <a:latin typeface="Times New Roman Regular" panose="02020603050405020304" charset="0"/>
                <a:ea typeface="仿宋" panose="02010609060101010101" charset="-122"/>
                <a:cs typeface="Times New Roman Regular" panose="02020603050405020304" charset="0"/>
                <a:sym typeface="+mn-ea"/>
              </a:rPr>
              <a:t>卫星，根据用户的探索进度提供分层学习内容，实现个性化学习体验。</a:t>
            </a:r>
            <a:endParaRPr lang="zh-CN" altLang="en-US" sz="3200">
              <a:latin typeface="Times New Roman Regular" panose="02020603050405020304" charset="0"/>
              <a:ea typeface="仿宋" panose="02010609060101010101" charset="-122"/>
              <a:cs typeface="Times New Roman Regular" panose="02020603050405020304" charset="0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50039665],&quot;13&quot;:[20174681,4364942,4364903,4364950],&quot;65&quot;:[20205081]}"/>
</p:tagLst>
</file>

<file path=ppt/tags/tag6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3640044,50039665],&quot;13&quot;:[20174681,4364942,4364903,4364950],&quot;65&quot;:[20205081]}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3640044,50039665],&quot;13&quot;:[20174681,4364942,4364903,4364950],&quot;65&quot;:[20205081]}"/>
</p:tagLst>
</file>

<file path=ppt/tags/tag6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3640044,50039665],&quot;13&quot;:[20174681,4364942,4364903,4364950],&quot;65&quot;:[20205081]}"/>
</p:tagLst>
</file>

<file path=ppt/tags/tag6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3640044,50039665],&quot;13&quot;:[20174681,4364942,4364903,4364950],&quot;65&quot;:[20205081]}"/>
</p:tagLst>
</file>

<file path=ppt/tags/tag6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3640044,50039665],&quot;13&quot;:[20174681,4364942,4364903,4364950],&quot;65&quot;:[20205081]}"/>
</p:tagLst>
</file>

<file path=ppt/tags/tag6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3640044,50039665],&quot;13&quot;:[20174681,4364942,4364903,4364950],&quot;65&quot;:[20205081]}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3640044,50039665],&quot;13&quot;:[20174681,4364942,4364903,4364950],&quot;65&quot;:[20205081]}"/>
</p:tagLst>
</file>

<file path=ppt/tags/tag7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3640044,50039665],&quot;13&quot;:[20174681,4364942,4364903,4364950],&quot;65&quot;:[20205081]}"/>
</p:tagLst>
</file>

<file path=ppt/tags/tag7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3640044,50039665],&quot;13&quot;:[20174681,4364942,4364903,4364950],&quot;65&quot;:[20205081]}"/>
</p:tagLst>
</file>

<file path=ppt/tags/tag7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3640044,50039665],&quot;13&quot;:[20174681,4364942,4364903,4364950],&quot;65&quot;:[20205081]}"/>
</p:tagLst>
</file>

<file path=ppt/tags/tag7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3640044,50039665],&quot;13&quot;:[20174681,4364942,4364903,4364950],&quot;65&quot;:[20205081]}"/>
</p:tagLst>
</file>

<file path=ppt/tags/tag7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3640044,50039665],&quot;13&quot;:[20174681,4364942,4364903,4364950],&quot;65&quot;:[20205081]}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3640044,50039665],&quot;13&quot;:[20174681,4364942,4364903,4364950],&quot;65&quot;:[20205081]}"/>
</p:tagLst>
</file>

<file path=ppt/tags/tag77.xml><?xml version="1.0" encoding="utf-8"?>
<p:tagLst xmlns:p="http://schemas.openxmlformats.org/presentationml/2006/main">
  <p:tag name="TABLE_ENDDRAG_ORIGIN_RECT" val="861*395"/>
  <p:tag name="TABLE_ENDDRAG_RECT" val="55*136*861*395"/>
</p:tagLst>
</file>

<file path=ppt/tags/tag7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3640044,50039665],&quot;13&quot;:[20174681,4364942,4364903,4364950],&quot;65&quot;:[20205081]}"/>
</p:tagLst>
</file>

<file path=ppt/tags/tag7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3640044,50039665],&quot;13&quot;:[20174681,4364942,4364903,4364950],&quot;65&quot;:[20205081]}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TABLE_ENDDRAG_ORIGIN_RECT" val="861*351"/>
  <p:tag name="TABLE_ENDDRAG_RECT" val="43*132*861*351"/>
</p:tagLst>
</file>

<file path=ppt/tags/tag8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3640044,50039665],&quot;13&quot;:[20174681,4364942,4364903,4364950],&quot;65&quot;:[20205081]}"/>
</p:tagLst>
</file>

<file path=ppt/tags/tag8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3640044,50039665],&quot;13&quot;:[20174681,4364942,4364903,4364950],&quot;65&quot;:[20205081]}"/>
</p:tagLst>
</file>

<file path=ppt/tags/tag8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3640044,50039665],&quot;13&quot;:[20174681,4364942,4364903,4364950],&quot;65&quot;:[20205081]}"/>
</p:tagLst>
</file>

<file path=ppt/tags/tag84.xml><?xml version="1.0" encoding="utf-8"?>
<p:tagLst xmlns:p="http://schemas.openxmlformats.org/presentationml/2006/main">
  <p:tag name="TABLE_ENDDRAG_ORIGIN_RECT" val="847*142"/>
  <p:tag name="TABLE_ENDDRAG_RECT" val="68*207*847*142"/>
</p:tagLst>
</file>

<file path=ppt/tags/tag8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3640044,50039665],&quot;13&quot;:[20174681,4364942,4364903,4364950],&quot;65&quot;:[20205081]}"/>
</p:tagLst>
</file>

<file path=ppt/tags/tag8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3640044,50039665],&quot;13&quot;:[20174681,4364942,4364903,4364950],&quot;65&quot;:[20205081]}"/>
</p:tagLst>
</file>

<file path=ppt/tags/tag8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3640044,50039665],&quot;13&quot;:[20174681,4364942,4364903,4364950],&quot;65&quot;:[20205081]}"/>
</p:tagLst>
</file>

<file path=ppt/tags/tag8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3640044,50039665],&quot;13&quot;:[20174681,4364942,4364903,4364950],&quot;65&quot;:[20205081]}"/>
</p:tagLst>
</file>

<file path=ppt/tags/tag8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48812,20090631,21548767,50039665],&quot;13&quot;:[20174681,4364942,4364903,4364950],&quot;65&quot;:[20205081]}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resource_record_key" val="{&quot;10&quot;:[21548812,20090631,21548767,3640044,50039665],&quot;13&quot;:[20174681,4364942,4364903,4364950],&quot;65&quot;:[20205081]}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苹方-简"/>
        <a:ea typeface="苹方-简"/>
        <a:cs typeface=""/>
      </a:majorFont>
      <a:minorFont>
        <a:latin typeface="苹方-简"/>
        <a:ea typeface="苹方-简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WPS">
      <a:majorFont>
        <a:latin typeface="苹方-简"/>
        <a:ea typeface="苹方-简"/>
        <a:cs typeface=""/>
      </a:majorFont>
      <a:minorFont>
        <a:latin typeface="苹方-简"/>
        <a:ea typeface="苹方-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WPS">
      <a:majorFont>
        <a:latin typeface="苹方-简"/>
        <a:ea typeface="苹方-简"/>
        <a:cs typeface=""/>
      </a:majorFont>
      <a:minorFont>
        <a:latin typeface="苹方-简"/>
        <a:ea typeface="苹方-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1901</Words>
  <Application>WPS 演示</Application>
  <PresentationFormat>宽屏</PresentationFormat>
  <Paragraphs>327</Paragraphs>
  <Slides>24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9" baseType="lpstr">
      <vt:lpstr>Arial</vt:lpstr>
      <vt:lpstr>宋体</vt:lpstr>
      <vt:lpstr>Wingdings</vt:lpstr>
      <vt:lpstr>Wingdings</vt:lpstr>
      <vt:lpstr>方正润玉圆宋 简</vt:lpstr>
      <vt:lpstr>汉仪雅酷黑W</vt:lpstr>
      <vt:lpstr>方正大标宋简体</vt:lpstr>
      <vt:lpstr>Microsoft YaHei Bold</vt:lpstr>
      <vt:lpstr>方正特雅宋简体</vt:lpstr>
      <vt:lpstr>Times New Roman Regular</vt:lpstr>
      <vt:lpstr>仿宋</vt:lpstr>
      <vt:lpstr>苹方-简</vt:lpstr>
      <vt:lpstr>微软雅黑</vt:lpstr>
      <vt:lpstr>Arial Unicode MS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黎明</cp:lastModifiedBy>
  <cp:revision>169</cp:revision>
  <dcterms:created xsi:type="dcterms:W3CDTF">2025-07-10T12:09:36Z</dcterms:created>
  <dcterms:modified xsi:type="dcterms:W3CDTF">2025-07-10T12:09:36Z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2052-12.1.21861.21861</vt:lpwstr>
  </property>
  <property fmtid="{D5CDD505-2E9C-101B-9397-08002B2CF9AE}" pid="3" name="ICV">
    <vt:lpwstr>2A85B257DC4E9726E9556F6800994236_41</vt:lpwstr>
  </property>
</Properties>
</file>